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87" r:id="rId5"/>
    <p:sldId id="258" r:id="rId6"/>
    <p:sldId id="292" r:id="rId7"/>
    <p:sldId id="293" r:id="rId8"/>
    <p:sldId id="261" r:id="rId9"/>
    <p:sldId id="270" r:id="rId10"/>
    <p:sldId id="271" r:id="rId11"/>
    <p:sldId id="269" r:id="rId12"/>
    <p:sldId id="264" r:id="rId13"/>
    <p:sldId id="282" r:id="rId14"/>
    <p:sldId id="286" r:id="rId15"/>
    <p:sldId id="289" r:id="rId16"/>
    <p:sldId id="291" r:id="rId17"/>
    <p:sldId id="265" r:id="rId18"/>
    <p:sldId id="266" r:id="rId19"/>
    <p:sldId id="267" r:id="rId20"/>
    <p:sldId id="268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3" r:id="rId30"/>
    <p:sldId id="280" r:id="rId31"/>
    <p:sldId id="281" r:id="rId32"/>
    <p:sldId id="288" r:id="rId33"/>
    <p:sldId id="284" r:id="rId34"/>
    <p:sldId id="285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1" autoAdjust="0"/>
  </p:normalViewPr>
  <p:slideViewPr>
    <p:cSldViewPr snapToGrid="0">
      <p:cViewPr varScale="1">
        <p:scale>
          <a:sx n="84" d="100"/>
          <a:sy n="84" d="100"/>
        </p:scale>
        <p:origin x="59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4304;&#4307;&#4306;&#4312;&#4314;&#4317;&#4305;&#4320;&#4312;&#4309;&#4312;%20&#4307;&#4304;%20Covid%2019\&#4328;&#4308;&#4315;&#4317;&#4321;&#4304;&#4309;&#4314;&#4308;&#4305;&#4312;%20&#4322;&#4323;&#4320;&#4312;&#4310;&#4315;&#4312;&#4307;&#4304;&#4316;%20&#4307;&#4304;%20&#4306;&#4310;&#4304;&#4309;&#4316;&#4312;&#4314;&#4308;&#4305;&#431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4304;&#4307;&#4306;&#4312;&#4314;&#4317;&#4305;&#4320;&#4312;&#4309;&#4312;%20&#4307;&#4304;%20Covid%2019\&#4328;&#4308;&#4315;&#4317;&#4321;&#4304;&#4309;&#4314;&#4308;&#4305;&#4312;%20&#4322;&#4323;&#4320;&#4312;&#4310;&#4315;&#4312;&#4307;&#4304;&#4316;%20&#4307;&#4304;%20&#4306;&#4310;&#4304;&#4309;&#4316;&#4312;&#4314;&#4308;&#4305;&#431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ddddddddddddd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ONOGRAPH%202021\&#4320;&#4304;&#4317;&#4307;&#4308;&#4316;&#4317;&#4305;&#430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Sheet2!$C$33</c:f>
              <c:strCache>
                <c:ptCount val="1"/>
                <c:pt idx="0">
                  <c:v>ხვ. წილი მშპ-ში, %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3.584102648295810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260586617156758E-4"/>
                  <c:y val="-5.12898695440158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1120713785993281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449279424439419E-3"/>
                  <c:y val="-2.5644934772007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38626774055665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4.5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Sylfaen" panose="010A050205030603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Sheet2!$D$32:$H$32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Sheet2!$D$33:$H$33</c:f>
              <c:numCache>
                <c:formatCode>General</c:formatCode>
                <c:ptCount val="5"/>
                <c:pt idx="0">
                  <c:v>16.2</c:v>
                </c:pt>
                <c:pt idx="1">
                  <c:v>16.7</c:v>
                </c:pt>
                <c:pt idx="2">
                  <c:v>18.3</c:v>
                </c:pt>
                <c:pt idx="3">
                  <c:v>18.5</c:v>
                </c:pt>
                <c:pt idx="4">
                  <c:v>3.8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968768448"/>
        <c:axId val="-1968775520"/>
      </c:barChart>
      <c:catAx>
        <c:axId val="-1968768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1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68775520"/>
        <c:crosses val="autoZero"/>
        <c:auto val="1"/>
        <c:lblAlgn val="ctr"/>
        <c:lblOffset val="100"/>
        <c:noMultiLvlLbl val="0"/>
      </c:catAx>
      <c:valAx>
        <c:axId val="-196877552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6876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Sheet2!$C$19</c:f>
              <c:strCache>
                <c:ptCount val="1"/>
                <c:pt idx="0">
                  <c:v>უცხოელ ვიზიტორთა ვიზიტების რაოდენობა, ათასი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1564531817669296E-3"/>
                  <c:y val="2.51230753383667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402793490765699E-17"/>
                  <c:y val="2.51230753383667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129063635338805E-3"/>
                  <c:y val="1.43116847296343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56453181767025E-3"/>
                  <c:y val="2.51230753383667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564531817668555E-3"/>
                  <c:y val="1.70145323818174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7014532381817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57150" cap="rnd">
                <a:solidFill>
                  <a:schemeClr val="accent1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Sheet2!$D$18:$I$18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Sheet2!$D$19:$I$19</c:f>
              <c:numCache>
                <c:formatCode>General</c:formatCode>
                <c:ptCount val="6"/>
                <c:pt idx="0">
                  <c:v>438</c:v>
                </c:pt>
                <c:pt idx="1">
                  <c:v>449.4</c:v>
                </c:pt>
                <c:pt idx="2">
                  <c:v>540.20000000000005</c:v>
                </c:pt>
                <c:pt idx="3">
                  <c:v>600.29999999999995</c:v>
                </c:pt>
                <c:pt idx="4">
                  <c:v>643.79999999999995</c:v>
                </c:pt>
                <c:pt idx="5">
                  <c:v>126.1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1968772800"/>
        <c:axId val="-1968771712"/>
      </c:barChart>
      <c:catAx>
        <c:axId val="-196877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68771712"/>
        <c:crosses val="autoZero"/>
        <c:auto val="1"/>
        <c:lblAlgn val="ctr"/>
        <c:lblOffset val="100"/>
        <c:noMultiLvlLbl val="0"/>
      </c:catAx>
      <c:valAx>
        <c:axId val="-1968771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96877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86183937103442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667789439391017E-3"/>
                  <c:y val="1.54920551965173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Sheet1!$B$27:$B$29</c:f>
              <c:strCache>
                <c:ptCount val="3"/>
                <c:pt idx="0">
                  <c:v>ქ. თბილისი</c:v>
                </c:pt>
                <c:pt idx="1">
                  <c:v>აჭარა</c:v>
                </c:pt>
                <c:pt idx="2">
                  <c:v>იმერეთი</c:v>
                </c:pt>
              </c:strCache>
            </c:strRef>
          </c:cat>
          <c:val>
            <c:numRef>
              <c:f>Sheet1!$C$27:$C$29</c:f>
              <c:numCache>
                <c:formatCode>General</c:formatCode>
                <c:ptCount val="3"/>
                <c:pt idx="0">
                  <c:v>912.2</c:v>
                </c:pt>
                <c:pt idx="1">
                  <c:v>198.1</c:v>
                </c:pt>
                <c:pt idx="2">
                  <c:v>44.5</c:v>
                </c:pt>
              </c:numCache>
            </c:numRef>
          </c:val>
        </c:ser>
        <c:ser>
          <c:idx val="1"/>
          <c:order val="1"/>
          <c:tx>
            <c:strRef>
              <c:f>Sheet1!$D$26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4.3942324758658655E-3"/>
                  <c:y val="8.5923871681902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39244654491049E-3"/>
                  <c:y val="8.55945330185736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Sheet1!$B$27:$B$29</c:f>
              <c:strCache>
                <c:ptCount val="3"/>
                <c:pt idx="0">
                  <c:v>ქ. თბილისი</c:v>
                </c:pt>
                <c:pt idx="1">
                  <c:v>აჭარა</c:v>
                </c:pt>
                <c:pt idx="2">
                  <c:v>იმერეთი</c:v>
                </c:pt>
              </c:strCache>
            </c:strRef>
          </c:cat>
          <c:val>
            <c:numRef>
              <c:f>Sheet1!$D$27:$D$29</c:f>
              <c:numCache>
                <c:formatCode>General</c:formatCode>
                <c:ptCount val="3"/>
                <c:pt idx="0">
                  <c:v>272.7</c:v>
                </c:pt>
                <c:pt idx="1">
                  <c:v>129.69999999999999</c:v>
                </c:pt>
                <c:pt idx="2">
                  <c:v>22.9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912818240"/>
        <c:axId val="-1912813888"/>
      </c:barChart>
      <c:catAx>
        <c:axId val="-191281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2813888"/>
        <c:crosses val="autoZero"/>
        <c:auto val="1"/>
        <c:lblAlgn val="ctr"/>
        <c:lblOffset val="100"/>
        <c:noMultiLvlLbl val="0"/>
      </c:catAx>
      <c:valAx>
        <c:axId val="-19128138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1281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81547217260426"/>
          <c:y val="5.3329528297305112E-2"/>
          <c:w val="0.17924897327101741"/>
          <c:h val="4.6054545821816867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8.7358015290679797E-2"/>
                  <c:y val="0.193970373810465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824142520122593E-2"/>
                  <c:y val="-0.23131167328768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9714785651793532E-2"/>
                  <c:y val="0.1851731554389034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'Sheet2 (2)'!$B$5:$B$7</c:f>
              <c:strCache>
                <c:ptCount val="3"/>
                <c:pt idx="0">
                  <c:v>გრანტები</c:v>
                </c:pt>
                <c:pt idx="1">
                  <c:v>გადასახადები</c:v>
                </c:pt>
                <c:pt idx="2">
                  <c:v>სხვა შემოსავლები</c:v>
                </c:pt>
              </c:strCache>
            </c:strRef>
          </c:cat>
          <c:val>
            <c:numRef>
              <c:f>'Sheet2 (2)'!$C$5:$C$7</c:f>
              <c:numCache>
                <c:formatCode>0%</c:formatCode>
                <c:ptCount val="3"/>
                <c:pt idx="0">
                  <c:v>0.17</c:v>
                </c:pt>
                <c:pt idx="1">
                  <c:v>0.69</c:v>
                </c:pt>
                <c:pt idx="2">
                  <c:v>0.14000000000000001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5T14:46:50.828" idx="1">
    <p:pos x="7000" y="941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6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2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9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6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5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7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1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E9319-83A4-46B7-BE2F-A6B50A91E88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1922D-EDE1-4828-8C56-727E76B14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stat.ge/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stat.ge/" TargetMode="Externa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48781610_sakartvelos_sakhelmtsipo_valis_zrdis_problema_COVID-19-is_pandemiit_gamotsveuli_ekonomikuri_krizisis_pirobebshi" TargetMode="Externa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roject-syndicate.org/commentary/limits-macroeconomic-tools-coronavirus-pandemic-by-barry-eichengreen-2020-03?utm_source=Project+Syndicate+Newsletter&amp;utm_campaign=cba7e1c6a1-sunday_newsletter_15_03_2020&amp;utm_medium=email&amp;utm_term=0_73bad5b7d8-cba7e1c6a1-93567601&amp;mc_cid=cba7e1c6a1&amp;mc_eid=e9fb6cbcc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t.lk/columns/Coronomics-%E2%80%93-Plan-your-eggs-and-the-basket-/4-695109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48781610_sakartvelos_sakhelmtsipo_valis_zrdis_problema_COVID-19-is_pandemiit_gamotsveuli_ekonomikuri_krizisis_pirobebshi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tbccapital.ge/uploads/files/files_d2572184_May15,2020-COVID-19ImpactonGeorgianEconomy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stat.ge/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stat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2542" y="769544"/>
            <a:ext cx="9488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COVID-19 </a:t>
            </a:r>
            <a:r>
              <a:rPr lang="ka-GE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და ქალაქების ეკონომიკური განვითარების კონტექსტი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223" y="3331676"/>
            <a:ext cx="6575833" cy="314155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90" y="204172"/>
            <a:ext cx="1897179" cy="2331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2282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99" y="841971"/>
            <a:ext cx="10583500" cy="52329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1850" y="190123"/>
            <a:ext cx="11009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latin typeface="Sylfaen" panose="010A0502050306030303" pitchFamily="18" charset="0"/>
              </a:rPr>
              <a:t>ეკონომიკური ზრდის შეფასება 2019-2020 წლებში</a:t>
            </a:r>
            <a:endParaRPr lang="en-US" sz="2400" b="1" dirty="0">
              <a:latin typeface="Sylfaen" panose="010A05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599" y="6265058"/>
            <a:ext cx="369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en-US" dirty="0" smtClean="0">
                <a:latin typeface="Sylfaen" panose="010A0502050306030303" pitchFamily="18" charset="0"/>
                <a:hlinkClick r:id="rId3"/>
              </a:rPr>
              <a:t>www.geostat.ge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35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41" y="307818"/>
            <a:ext cx="10746462" cy="58847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60904" y="6192570"/>
            <a:ext cx="369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en-US" dirty="0" smtClean="0">
                <a:latin typeface="Sylfaen" panose="010A0502050306030303" pitchFamily="18" charset="0"/>
                <a:hlinkClick r:id="rId3"/>
              </a:rPr>
              <a:t>www.geostat.ge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28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948467"/>
              </p:ext>
            </p:extLst>
          </p:nvPr>
        </p:nvGraphicFramePr>
        <p:xfrm>
          <a:off x="783123" y="864605"/>
          <a:ext cx="10185149" cy="4968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0214"/>
                <a:gridCol w="1541987"/>
                <a:gridCol w="1541987"/>
                <a:gridCol w="2410961"/>
              </a:tblGrid>
              <a:tr h="908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მაჩვენებელი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2019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2020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ზრდა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/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კლება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25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საგარეო სავაჭრო ბრუნვა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13315.4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11373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-1942.4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77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საქონლის რეგისტრირებული ექსპორტი (FOB)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3798.4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3342.1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-456.3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საქონლის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რეგისტრირებული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იმპორტი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(CIF)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9516.9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8030.9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-1486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6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ექსპორტი რეექსპორტის გარეშე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2324.5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2406.9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82.4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9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ექსპორტის წილი სავაჭრო ბრუნვაში, 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28.5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29.4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6126" y="235390"/>
            <a:ext cx="899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latin typeface="Sylfaen" panose="010A0502050306030303" pitchFamily="18" charset="0"/>
              </a:rPr>
              <a:t>საგარეო ვაჭრობის მაჩვენებლები</a:t>
            </a:r>
            <a:endParaRPr lang="en-US" sz="2400" b="1" dirty="0">
              <a:latin typeface="Sylfaen" panose="010A05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3330" y="6029607"/>
            <a:ext cx="1028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ka-GE" dirty="0" smtClean="0"/>
              <a:t>შედგენილია ავტორის მიერ სტატისტიკის სახელმწიფო სამსახურის მასალების მიხედვით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38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71"/>
          <a:stretch/>
        </p:blipFill>
        <p:spPr>
          <a:xfrm>
            <a:off x="751438" y="1059255"/>
            <a:ext cx="10719303" cy="53777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30448" y="389299"/>
            <a:ext cx="9587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/>
              <a:t>ინვესტიციების დინამიკა საქართველოში 2013-2020 წლებში (მლნ.$)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11727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9544" y="162962"/>
            <a:ext cx="10719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/>
              <a:t>საქართველოს სახელმწიფო, მთავრობის საშინაო და საგარეო ვალების ნაშთების მოცულობა (მლრდ.ლარი) და მათი შეფარდება </a:t>
            </a:r>
            <a:r>
              <a:rPr lang="en-US" sz="2400" b="1" dirty="0" smtClean="0"/>
              <a:t>GDP-</a:t>
            </a:r>
            <a:r>
              <a:rPr lang="ka-GE" sz="2400" b="1" dirty="0" smtClean="0"/>
              <a:t>თან (%)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97" y="1202190"/>
            <a:ext cx="10782677" cy="43566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6993" y="5639564"/>
            <a:ext cx="1138926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 smtClean="0"/>
              <a:t>წყარო</a:t>
            </a:r>
            <a:r>
              <a:rPr lang="ka-GE" dirty="0" smtClean="0"/>
              <a:t>: </a:t>
            </a:r>
            <a:r>
              <a:rPr lang="ka-GE" sz="1400" dirty="0" smtClean="0">
                <a:latin typeface="Sylfaen" panose="010A0502050306030303" pitchFamily="18" charset="0"/>
              </a:rPr>
              <a:t>პაპავა ვ. და ვ.ჭარაია () „საქართველოს სახელმწიფო ვალის ზრდის პრობლემა </a:t>
            </a:r>
            <a:r>
              <a:rPr lang="en-US" sz="1400" dirty="0" smtClean="0">
                <a:latin typeface="Sylfaen" panose="010A0502050306030303" pitchFamily="18" charset="0"/>
              </a:rPr>
              <a:t>COVID-19 </a:t>
            </a:r>
            <a:r>
              <a:rPr lang="ka-GE" sz="1400" dirty="0" smtClean="0">
                <a:latin typeface="Sylfaen" panose="010A0502050306030303" pitchFamily="18" charset="0"/>
              </a:rPr>
              <a:t>პანდემიით გამოწვეული ეკონომიკური კრიზისის პირობებში“. გვ. 8.</a:t>
            </a:r>
            <a:r>
              <a:rPr lang="en-US" sz="1400" dirty="0" smtClean="0">
                <a:latin typeface="Sylfaen" panose="010A0502050306030303" pitchFamily="18" charset="0"/>
              </a:rPr>
              <a:t> </a:t>
            </a:r>
            <a:r>
              <a:rPr lang="en-US" sz="1400" dirty="0">
                <a:latin typeface="Sylfaen" panose="010A0502050306030303" pitchFamily="18" charset="0"/>
                <a:hlinkClick r:id="rId3"/>
              </a:rPr>
              <a:t>https://</a:t>
            </a:r>
            <a:r>
              <a:rPr lang="en-US" sz="1400" dirty="0" smtClean="0">
                <a:latin typeface="Sylfaen" panose="010A0502050306030303" pitchFamily="18" charset="0"/>
                <a:hlinkClick r:id="rId3"/>
              </a:rPr>
              <a:t>www.researchgate.net/publication/348781610_sakartvelos_sakhelmtsipo_valis_zrdis_problema_COVID-19-is_pandemiit_gamotsveuli_ekonomikuri_krizisis_pirobebshi</a:t>
            </a:r>
            <a:r>
              <a:rPr lang="en-US" sz="1400" dirty="0" smtClean="0">
                <a:latin typeface="Sylfaen" panose="010A0502050306030303" pitchFamily="18" charset="0"/>
              </a:rPr>
              <a:t> </a:t>
            </a:r>
            <a:endParaRPr lang="en-US" sz="14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54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389" y="99587"/>
            <a:ext cx="1144358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200" b="1" dirty="0" smtClean="0">
                <a:solidFill>
                  <a:srgbClr val="FF0000"/>
                </a:solidFill>
              </a:rPr>
              <a:t>რა მივიღეთ?</a:t>
            </a:r>
          </a:p>
          <a:p>
            <a:endParaRPr lang="ka-GE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პირდაპირი</a:t>
            </a:r>
            <a:r>
              <a:rPr lang="en-US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უცხოური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ინვესტიციების</a:t>
            </a:r>
            <a:r>
              <a:rPr lang="ka-GE" sz="2400" dirty="0">
                <a:ea typeface="Calibri" panose="020F0502020204030204" pitchFamily="34" charset="0"/>
                <a:cs typeface="Sylfaen" panose="010A0502050306030303" pitchFamily="18" charset="0"/>
              </a:rPr>
              <a:t> (პუი)</a:t>
            </a:r>
            <a:r>
              <a:rPr lang="ka-GE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მოცულობამ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წელს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616.9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მლნ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აშშ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დოლარი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შეადგინა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რაც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52.9</a:t>
            </a:r>
            <a:r>
              <a:rPr lang="ka-GE" sz="2400" dirty="0">
                <a:ea typeface="Calibri" panose="020F0502020204030204" pitchFamily="34" charset="0"/>
                <a:cs typeface="Times New Roman" panose="02020603050405020304" pitchFamily="18" charset="0"/>
              </a:rPr>
              <a:t>%-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ით</a:t>
            </a:r>
            <a:r>
              <a:rPr lang="ka-GE" sz="2400" dirty="0"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ნაკლებია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2019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წლის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დაზუსტებულ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მონაცემებზე</a:t>
            </a: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2400" dirty="0" smtClean="0"/>
              <a:t> </a:t>
            </a:r>
            <a:r>
              <a:rPr lang="ka-GE" sz="2400" dirty="0"/>
              <a:t>2020 წლის მეოთხე კვარტალში საქართველოს მთლიანი საგარეო ვალი 640.1 მლნ აშშ დოლარით </a:t>
            </a:r>
            <a:r>
              <a:rPr lang="ka-GE" sz="2400" dirty="0" smtClean="0"/>
              <a:t>გაიზარდა;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2400" dirty="0" smtClean="0"/>
              <a:t> </a:t>
            </a:r>
            <a:r>
              <a:rPr lang="ka-GE" sz="2400" dirty="0"/>
              <a:t>ბოლო 15 წელიწადში ეს არის პუი-ს ყველაზე დაბალი </a:t>
            </a:r>
            <a:r>
              <a:rPr lang="ka-GE" sz="2400" dirty="0" smtClean="0"/>
              <a:t>მაჩვენებელი;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2400" dirty="0" smtClean="0"/>
              <a:t> </a:t>
            </a:r>
            <a:r>
              <a:rPr lang="ka-GE" sz="2400" dirty="0"/>
              <a:t>რეალური მშპ 2019 წელთან შედარებით 6,9%-ით შემცირდა. მოსახლეობის ერთ სულზე გაანგარიშებით იგი 422$</a:t>
            </a:r>
            <a:r>
              <a:rPr lang="en-US" sz="2400" dirty="0"/>
              <a:t>-</a:t>
            </a:r>
            <a:r>
              <a:rPr lang="ka-GE" sz="2400" dirty="0"/>
              <a:t>ით შემცირდა და 4274 $-ს </a:t>
            </a:r>
            <a:r>
              <a:rPr lang="ka-GE" sz="2400" dirty="0" smtClean="0"/>
              <a:t>გაუტოლდა;</a:t>
            </a:r>
          </a:p>
          <a:p>
            <a:endParaRPr lang="ka-GE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2400" dirty="0"/>
              <a:t> 2019 წელს რეალურმა მშპ-მა შეადგინა 16,2 მლრდ. დოლარი, ხოლო 2020 წელს - 15,9 მლრდ. დოლარი (2017 წელს მშპ-ის მაჩვენებელი იყო 16,2 მლრდ. დოლარი, 2018 წელს კი 17,6 მლრდ. დოლარი)</a:t>
            </a:r>
            <a:r>
              <a:rPr lang="ka-GE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62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9214" y="126749"/>
            <a:ext cx="10492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200" b="1" dirty="0" smtClean="0"/>
              <a:t>პირდაპირი უცხოური ინვესტიციები საქართველოს ქ.თბილისში, აჭარის არ-ში და იმერეთში 2019-2020 წლებში (ათასი $)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3330" y="6029607"/>
            <a:ext cx="1028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ka-GE" dirty="0" smtClean="0"/>
              <a:t>შედგენილია ავტორის მიერ სტატისტიკის სახელმწიფო სამსახურის მასალების მიხედვით</a:t>
            </a:r>
            <a:endParaRPr lang="en-US" dirty="0">
              <a:latin typeface="Sylfaen" panose="010A0502050306030303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273002"/>
              </p:ext>
            </p:extLst>
          </p:nvPr>
        </p:nvGraphicFramePr>
        <p:xfrm>
          <a:off x="941560" y="896190"/>
          <a:ext cx="10302843" cy="505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8802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754" y="172064"/>
            <a:ext cx="7906693" cy="863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06000"/>
              </a:lnSpc>
              <a:spcAft>
                <a:spcPts val="0"/>
              </a:spcAft>
            </a:pPr>
            <a:r>
              <a:rPr lang="ka-G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ქალაქების </a:t>
            </a:r>
            <a:r>
              <a:rPr lang="ru-RU" sz="2400" b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COVID-19</a:t>
            </a:r>
            <a:r>
              <a:rPr lang="ka-G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-ის კრიზისთან </a:t>
            </a:r>
            <a:r>
              <a:rPr lang="ka-GE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ზოგიერთი ღონისძიებების </a:t>
            </a:r>
            <a:r>
              <a:rPr lang="ka-G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აუცილებლობა: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796" y="1325254"/>
            <a:ext cx="11090495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400" dirty="0">
                <a:ea typeface="Calibri" panose="020F0502020204030204" pitchFamily="34" charset="0"/>
                <a:cs typeface="Times New Roman" panose="02020603050405020304" pitchFamily="18" charset="0"/>
              </a:rPr>
              <a:t>კომუნიკაცია მოსახლეობასთან და მისი ინფორმირება</a:t>
            </a:r>
            <a:r>
              <a:rPr lang="ka-G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400" dirty="0">
                <a:ea typeface="Calibri" panose="020F0502020204030204" pitchFamily="34" charset="0"/>
                <a:cs typeface="Times New Roman" panose="02020603050405020304" pitchFamily="18" charset="0"/>
              </a:rPr>
              <a:t>სამუშაო ადგილას და სამუშაო ადგილამდე მისვლის სქემების არსებობა</a:t>
            </a:r>
            <a:r>
              <a:rPr lang="ka-G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400" dirty="0">
                <a:ea typeface="Calibri" panose="020F0502020204030204" pitchFamily="34" charset="0"/>
                <a:cs typeface="Times New Roman" panose="02020603050405020304" pitchFamily="18" charset="0"/>
              </a:rPr>
              <a:t>სოციალური დისტანცია და შეზღუდვები</a:t>
            </a:r>
            <a:r>
              <a:rPr lang="ka-G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400" dirty="0">
                <a:ea typeface="Calibri" panose="020F0502020204030204" pitchFamily="34" charset="0"/>
                <a:cs typeface="Times New Roman" panose="02020603050405020304" pitchFamily="18" charset="0"/>
              </a:rPr>
              <a:t>მიზნობრივი ძალისხმევა დაუცველი ჯგუფებისათვის</a:t>
            </a:r>
            <a:r>
              <a:rPr lang="ka-G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400" dirty="0">
                <a:ea typeface="Calibri" panose="020F0502020204030204" pitchFamily="34" charset="0"/>
                <a:cs typeface="Times New Roman" panose="02020603050405020304" pitchFamily="18" charset="0"/>
              </a:rPr>
              <a:t>ადგილობრივი მომსახურებების მიწოდება, განსაკუთრებით წყლის მიწოდება და ნარჩენების </a:t>
            </a:r>
            <a:r>
              <a:rPr lang="ka-G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გატანა;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endParaRPr lang="ka-GE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ბიზნესის </a:t>
            </a:r>
            <a:r>
              <a:rPr lang="ka-GE" sz="2400" dirty="0">
                <a:ea typeface="Calibri" panose="020F0502020204030204" pitchFamily="34" charset="0"/>
                <a:cs typeface="Times New Roman" panose="02020603050405020304" pitchFamily="18" charset="0"/>
              </a:rPr>
              <a:t>მხარდაჭერა და ეკონომიკის აღდგენის აუცილებლობა.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0778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994" y="253497"/>
            <a:ext cx="11343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solidFill>
                  <a:srgbClr val="0070C0"/>
                </a:solidFill>
              </a:rPr>
              <a:t>ტერიტორიული ერთეულები და COVID-19-ით გამოწვეული სირთულეები: უცხოური გამოცდილება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138" y="1084494"/>
            <a:ext cx="100402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000" b="1" dirty="0"/>
              <a:t>ავსტრიაში</a:t>
            </a:r>
            <a:r>
              <a:rPr lang="ka-GE" sz="2000" dirty="0"/>
              <a:t> COVID-19-მა ძლიერი ნეგატიური ზეგავლენა მოახდინა ტერიტორიული ერთეულების ბიუჯეტების საგადასახადო შემოსავლების შემცირებაზე (7–12%-ით). </a:t>
            </a:r>
            <a:r>
              <a:rPr lang="ka-GE" sz="2000" dirty="0" smtClean="0"/>
              <a:t>მუნიციპალურ </a:t>
            </a:r>
            <a:r>
              <a:rPr lang="ka-GE" sz="2000" dirty="0"/>
              <a:t>დონეზე კრიზისი 2 მლრდ ევროს დამატებით დანახარჯებს მოითხოვს. </a:t>
            </a:r>
            <a:endParaRPr lang="ka-GE" sz="2000" dirty="0" smtClean="0"/>
          </a:p>
          <a:p>
            <a:endParaRPr lang="ka-GE" sz="2000" dirty="0" smtClean="0"/>
          </a:p>
          <a:p>
            <a:r>
              <a:rPr lang="ka-GE" sz="2000" b="1" dirty="0" smtClean="0"/>
              <a:t>გერმანიაში</a:t>
            </a:r>
            <a:r>
              <a:rPr lang="ka-GE" sz="2000" dirty="0" smtClean="0"/>
              <a:t> </a:t>
            </a:r>
            <a:r>
              <a:rPr lang="ka-GE" sz="2000" dirty="0"/>
              <a:t>მიწებისათვის საგადასახადო შემოსავლების დანაკარგების პროგნოზი </a:t>
            </a:r>
            <a:r>
              <a:rPr lang="ka-GE" sz="2000" dirty="0" smtClean="0"/>
              <a:t>შეადგენდა </a:t>
            </a:r>
            <a:r>
              <a:rPr lang="ka-GE" sz="2000" dirty="0"/>
              <a:t>11%-ს, ხოლო მუნიციპალიტეტებისათვის 15%-ს. მუნიციპალიტეტების შემოსავლებსა და ხარჯებს შორის წარმოშობილი დეფიციტი 2021 წელს 10 მლრდ. ევროს შეადგენს. </a:t>
            </a:r>
            <a:endParaRPr lang="ka-GE" sz="2000" dirty="0" smtClean="0"/>
          </a:p>
          <a:p>
            <a:endParaRPr lang="en-US" sz="2000" dirty="0"/>
          </a:p>
          <a:p>
            <a:r>
              <a:rPr lang="ka-GE" sz="2000" b="1" dirty="0"/>
              <a:t>შვეიცარიაში</a:t>
            </a:r>
            <a:r>
              <a:rPr lang="ka-GE" sz="2000" dirty="0"/>
              <a:t> კანტონებისა და მუნიციპალიტეტების საგადასახადო შემოსავლები 2020 წელს შეიძლება 6-8%-ით შემცირდეს მსპ-ის არსებული პროგნოზის - 6,5%-ანი შემცირების პირობებში. </a:t>
            </a:r>
            <a:endParaRPr lang="ka-GE" sz="2000" dirty="0" smtClean="0"/>
          </a:p>
          <a:p>
            <a:endParaRPr lang="ka-GE" sz="2000" dirty="0" smtClean="0"/>
          </a:p>
          <a:p>
            <a:r>
              <a:rPr lang="ka-GE" sz="2000" b="1" dirty="0"/>
              <a:t>დიდ ბრიტანეთში</a:t>
            </a:r>
            <a:r>
              <a:rPr lang="ka-GE" sz="2000" dirty="0"/>
              <a:t> ადგილობრივი საბჭოების დანახარჯები 7,9%-ით გაიზარდა, 2020 წელს შემოსავლების 5,1%-ანი შემცირების პირობებში. </a:t>
            </a:r>
            <a:endParaRPr lang="en-US" sz="2000" dirty="0"/>
          </a:p>
        </p:txBody>
      </p:sp>
      <p:pic>
        <p:nvPicPr>
          <p:cNvPr id="4" name="Picture 2" descr="Картинки по запросу флаг герм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8645" y="2636655"/>
            <a:ext cx="1619106" cy="956217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59" y="5301558"/>
            <a:ext cx="1619106" cy="9400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431" y="1193136"/>
            <a:ext cx="1619106" cy="961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751" y="3863411"/>
            <a:ext cx="1237322" cy="120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17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208" y="941560"/>
            <a:ext cx="989543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000" b="1" dirty="0"/>
              <a:t>იტალიის</a:t>
            </a:r>
            <a:r>
              <a:rPr lang="ka-GE" sz="2000" dirty="0"/>
              <a:t> </a:t>
            </a:r>
            <a:r>
              <a:rPr lang="ka-GE" sz="2000" dirty="0" smtClean="0"/>
              <a:t>მუნიციპალიტეტების </a:t>
            </a:r>
            <a:r>
              <a:rPr lang="ka-GE" sz="2000" dirty="0"/>
              <a:t>შემოსავლების დანაკარგები </a:t>
            </a:r>
            <a:r>
              <a:rPr lang="ka-GE" sz="2000" dirty="0" smtClean="0"/>
              <a:t>5,6 </a:t>
            </a:r>
            <a:r>
              <a:rPr lang="ka-GE" sz="2000" dirty="0"/>
              <a:t>მლრდ. ევროს მიაღწევს. რეგიონული მთავრობების ხარჯების დიდი ნაწილი (საშუალოდ 85%) ჯანდაცვაზე მოდის, რომელიც ახლო მომავალში გაიზრდება. </a:t>
            </a:r>
            <a:endParaRPr lang="ka-GE" sz="2000" dirty="0" smtClean="0"/>
          </a:p>
          <a:p>
            <a:endParaRPr lang="ka-GE" sz="2000" b="1" dirty="0" smtClean="0"/>
          </a:p>
          <a:p>
            <a:r>
              <a:rPr lang="ka-GE" sz="2000" b="1" dirty="0" smtClean="0"/>
              <a:t>საფრანგეთში</a:t>
            </a:r>
            <a:r>
              <a:rPr lang="ka-GE" sz="2000" dirty="0" smtClean="0"/>
              <a:t> </a:t>
            </a:r>
            <a:r>
              <a:rPr lang="ka-GE" sz="2000" dirty="0"/>
              <a:t>ხელისუფლების სუბეროვნული ორგანოების დანაკარგებმა 2020 წლის ივლისის ბოლოს 5 მლრდ. ევრო, ხოლო დამატებითმა დანახარჯებმა  2,2 მლრდ. ევრო შეადგინა. შემოსავლებიდან ყველაზე მეტად - 70%-ით შემცირდება საგადასახადო შემოსავალი. ყველაზე მეტი დანაკარგები მუნიციპალიტეტებზე მოდის (46%), ოდნავ მცირე (36%) დეპარტამენტებზე, ხოლო რეგიონებისათვის პროგნოზი 18%-ია.</a:t>
            </a:r>
            <a:endParaRPr lang="en-US" sz="2000" dirty="0"/>
          </a:p>
          <a:p>
            <a:endParaRPr lang="ka-GE" sz="2000" b="1" dirty="0" smtClean="0"/>
          </a:p>
          <a:p>
            <a:r>
              <a:rPr lang="ka-GE" sz="2000" b="1" dirty="0" smtClean="0"/>
              <a:t>კანადაში</a:t>
            </a:r>
            <a:r>
              <a:rPr lang="ka-GE" sz="2000" dirty="0" smtClean="0"/>
              <a:t> </a:t>
            </a:r>
            <a:r>
              <a:rPr lang="ka-GE" sz="2000" dirty="0"/>
              <a:t>2020 წლის სამ კვარტალში მუნიციპალიტეტებმა 10-15 მლრდ.კანადური დოლარის შემოსავლები დაკარგეს. ამას ემატება გაუთვალისწინებელი ხარჯები, მ.შ. საზოგადოებრივი უსაფრთხოება და დაზარალებულთა მხარდაჭერა. </a:t>
            </a:r>
            <a:endParaRPr lang="en-US" sz="2000" dirty="0"/>
          </a:p>
          <a:p>
            <a:endParaRPr lang="en-US" dirty="0"/>
          </a:p>
        </p:txBody>
      </p:sp>
      <p:pic>
        <p:nvPicPr>
          <p:cNvPr id="3" name="Picture 2" descr="Картинки по запросу флаг Канад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43698" y="4370664"/>
            <a:ext cx="1696000" cy="925613"/>
          </a:xfrm>
          <a:prstGeom prst="rect">
            <a:avLst/>
          </a:prstGeom>
          <a:noFill/>
        </p:spPr>
      </p:pic>
      <p:pic>
        <p:nvPicPr>
          <p:cNvPr id="4" name="Picture 2" descr="C:\Users\user\Desktop\800px-Flag_of_Franc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75684" y="2580239"/>
            <a:ext cx="1759604" cy="1146604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309" y="941560"/>
            <a:ext cx="1822978" cy="106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2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368" y="262550"/>
            <a:ext cx="10990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solidFill>
                  <a:srgbClr val="0070C0"/>
                </a:solidFill>
                <a:latin typeface="Sylfaen" panose="010A0502050306030303" pitchFamily="18" charset="0"/>
              </a:rPr>
              <a:t>პანიკური ფაქტები </a:t>
            </a:r>
            <a:r>
              <a:rPr lang="ka-GE" sz="2800" b="1" dirty="0" smtClean="0">
                <a:solidFill>
                  <a:srgbClr val="0070C0"/>
                </a:solidFill>
              </a:rPr>
              <a:t>და</a:t>
            </a:r>
            <a:r>
              <a:rPr lang="ka-GE" sz="2800" b="1" dirty="0" smtClean="0">
                <a:solidFill>
                  <a:srgbClr val="0070C0"/>
                </a:solidFill>
                <a:latin typeface="Sylfaen" panose="010A0502050306030303" pitchFamily="18" charset="0"/>
              </a:rPr>
              <a:t> </a:t>
            </a:r>
            <a:r>
              <a:rPr lang="ka-GE" sz="2800" b="1" dirty="0" smtClean="0">
                <a:solidFill>
                  <a:srgbClr val="0070C0"/>
                </a:solidFill>
              </a:rPr>
              <a:t>სტატისტიკა </a:t>
            </a:r>
            <a:endParaRPr lang="en-US" sz="2800" b="1" dirty="0">
              <a:solidFill>
                <a:srgbClr val="0070C0"/>
              </a:solidFill>
              <a:latin typeface="Sylfaen" panose="010A05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985" y="887241"/>
            <a:ext cx="112896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2400" dirty="0" smtClean="0"/>
              <a:t> კორონავირუსის წინააღმდეგ ბრძოლაში 3-ჯერ </a:t>
            </a:r>
            <a:r>
              <a:rPr lang="ka-GE" sz="2400" dirty="0"/>
              <a:t>მეტი სახელმწიფო მონაწილეობს, ვიდრე მეორე მსოფლიო </a:t>
            </a:r>
            <a:r>
              <a:rPr lang="ka-GE" sz="2400" dirty="0" smtClean="0"/>
              <a:t>ომში;</a:t>
            </a:r>
          </a:p>
          <a:p>
            <a:endParaRPr lang="ka-GE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2400" dirty="0" smtClean="0"/>
              <a:t> 2020 წლის პირველი </a:t>
            </a:r>
            <a:r>
              <a:rPr lang="ka-GE" sz="2400" dirty="0"/>
              <a:t>კვარტლის ბოლოს მსოფლიოში საჰაერო ტრანსპორტის მგზავრთა რაოდენობა თითქმის 8-ჯერ </a:t>
            </a:r>
            <a:r>
              <a:rPr lang="ka-GE" sz="2400" dirty="0" smtClean="0"/>
              <a:t>შემცირდა;</a:t>
            </a:r>
          </a:p>
          <a:p>
            <a:endParaRPr lang="ka-GE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2400" dirty="0"/>
              <a:t> 2020 წლის 30 მარტისთვის სხვადასხვა სიმკაცრის კარანტინში აღმოჩნდა 3,8 მლრდ. კაცი, ანუ მსოფლიოს მოსახლეობის 40%-ზე </a:t>
            </a:r>
            <a:r>
              <a:rPr lang="ka-GE" sz="2400" dirty="0" smtClean="0"/>
              <a:t>მეტი;</a:t>
            </a:r>
          </a:p>
          <a:p>
            <a:endParaRPr lang="ka-GE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2400" dirty="0"/>
              <a:t> საერთაშორისო სავალუტო ფონდის ექსპერტთა მონაცემებით, კორონავირუსით გამოწვეული გლობალური მსპ-ის დანაკარგები უახლოეს ხუთ წელიწადში 28 ტრილიონ დოლარს </a:t>
            </a:r>
            <a:r>
              <a:rPr lang="ka-GE" sz="2400" dirty="0" smtClean="0"/>
              <a:t>მიაღწევს;</a:t>
            </a:r>
          </a:p>
          <a:p>
            <a:endParaRPr lang="ka-GE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2400" dirty="0"/>
              <a:t> 2020 წლის სექტემბრის მდგომარეობით, 80-მა სახელმწიფომ 280 მილიარდი დოლარის მხარდაჭერა მიიღო.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2622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460" y="606582"/>
            <a:ext cx="979585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2200" b="1" dirty="0"/>
              <a:t>ფინეთში</a:t>
            </a:r>
            <a:r>
              <a:rPr lang="ka-GE" sz="2200" dirty="0"/>
              <a:t> COVID-19-ით მუნიციპალიტეტებისათვის მიყენებული ზარალი ფინანსთა სამინისტრომ 1,6-2 მლრდ. ევროს ფარგლებში შეაფასა. </a:t>
            </a:r>
            <a:r>
              <a:rPr lang="ka-GE" sz="2200" dirty="0" smtClean="0"/>
              <a:t>2021 </a:t>
            </a:r>
            <a:r>
              <a:rPr lang="ka-GE" sz="2200" dirty="0"/>
              <a:t>წელს დანაკარგები 1,7 მლრდ. ევროს მიაღწევს. ცენტრალური ხელისუფლებიდან მუნიციპალიტეტებზე მხარდაჭერა 2020 წელს 2 მლრდ. ევროს, ხოლო 2021 წელს 0,9  მლრდ. ევროს შეადგენს</a:t>
            </a:r>
            <a:r>
              <a:rPr lang="ka-GE" sz="2200" dirty="0" smtClean="0"/>
              <a:t>.</a:t>
            </a:r>
          </a:p>
          <a:p>
            <a:pPr algn="just"/>
            <a:endParaRPr lang="en-US" sz="2200" dirty="0"/>
          </a:p>
          <a:p>
            <a:pPr algn="just"/>
            <a:r>
              <a:rPr lang="ka-GE" sz="2200" b="1" dirty="0"/>
              <a:t>იაპონიაში</a:t>
            </a:r>
            <a:r>
              <a:rPr lang="ka-GE" sz="2200" dirty="0"/>
              <a:t> კორონავირუსის შესაკავებელი პრეფექტურების დანახარჯებმა 2020 წლის ივლისში 9,5 მლრდ. დოლარი შეადგინა, რამაც მნიშვნელოვნად შეამცირა პრეფექტურათა სარეზერვო ფონდები - 47-მა რეგიონმა გამოიყენა რეზერვების თითქმის 58%. </a:t>
            </a:r>
            <a:endParaRPr lang="ka-GE" sz="2200" dirty="0" smtClean="0"/>
          </a:p>
          <a:p>
            <a:pPr algn="just"/>
            <a:r>
              <a:rPr lang="ka-GE" sz="2200" dirty="0" smtClean="0"/>
              <a:t> </a:t>
            </a:r>
            <a:endParaRPr lang="en-US" sz="2200" dirty="0"/>
          </a:p>
          <a:p>
            <a:pPr algn="just"/>
            <a:r>
              <a:rPr lang="ka-GE" sz="2200" b="1" dirty="0"/>
              <a:t>ისლანდიაში</a:t>
            </a:r>
            <a:r>
              <a:rPr lang="ka-GE" sz="2200" dirty="0"/>
              <a:t> COVID-19-ით გამოწვეული კრიზისის შედეგად მუნიციპალიტეტების ბიუჯეტების საერთო დეფიციტი 33 მლრდ. კრონას შეადგენს, რაც მათი შემოსავლების 8,5% და 2019 წლის მსპ-ის 1,1%-ია. </a:t>
            </a:r>
            <a:endParaRPr lang="en-US" sz="22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310" y="4407499"/>
            <a:ext cx="1828799" cy="10336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403" y="733194"/>
            <a:ext cx="1677706" cy="9960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542" y="2346315"/>
            <a:ext cx="2446336" cy="162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54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711" y="217283"/>
            <a:ext cx="11461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solidFill>
                  <a:srgbClr val="0070C0"/>
                </a:solidFill>
              </a:rPr>
              <a:t>მსოფლიო ქალაქები კრიზისთან ბრძოლაში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711" y="932507"/>
            <a:ext cx="1146168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200" b="1" dirty="0"/>
              <a:t>ქალაქი ბრაზილია (ბრაზილია) </a:t>
            </a:r>
            <a:r>
              <a:rPr lang="ka-GE" sz="2200" dirty="0"/>
              <a:t>აუცილებელ საქონელს და კვების პროდუქტს აწვდის დახურულ სკოლებსა და სოციალურ დაწესებულებებს. </a:t>
            </a:r>
            <a:r>
              <a:rPr lang="ka-GE" sz="2200" dirty="0" smtClean="0"/>
              <a:t>მოქმედებს </a:t>
            </a:r>
            <a:r>
              <a:rPr lang="ka-GE" sz="2200" dirty="0"/>
              <a:t>„ონლაინ ჩათი“. საქონლისა და მომსახურების ბრუნვიდან გადასახადი </a:t>
            </a:r>
            <a:r>
              <a:rPr lang="en-US" sz="2200" dirty="0"/>
              <a:t>(ICMS) </a:t>
            </a:r>
            <a:r>
              <a:rPr lang="ka-GE" sz="2200" dirty="0" smtClean="0"/>
              <a:t>შემცირებულია;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ka-GE" sz="2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200" dirty="0"/>
              <a:t> </a:t>
            </a:r>
            <a:r>
              <a:rPr lang="ka-GE" sz="2200" b="1" dirty="0" smtClean="0"/>
              <a:t>მადრიდის </a:t>
            </a:r>
            <a:r>
              <a:rPr lang="ka-GE" sz="2200" b="1" dirty="0"/>
              <a:t>(ესპანეთი</a:t>
            </a:r>
            <a:r>
              <a:rPr lang="ka-GE" sz="2200" dirty="0"/>
              <a:t>) საქალაქო საბჭომ დააწესა დაახლოებით 63 მლნ. ევროს საგადასახადო შეღავათები </a:t>
            </a:r>
            <a:r>
              <a:rPr lang="ka-GE" sz="2200" dirty="0" smtClean="0"/>
              <a:t>მთავარი </a:t>
            </a:r>
            <a:r>
              <a:rPr lang="ka-GE" sz="2200" dirty="0"/>
              <a:t>პირობაა, რომ ეს ობიექტები წლის ბოლომდე შეინარჩუნებენ სამუშაო </a:t>
            </a:r>
            <a:r>
              <a:rPr lang="ka-GE" sz="2200" dirty="0" smtClean="0"/>
              <a:t>ადგილებს;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ka-GE" sz="2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200" dirty="0"/>
              <a:t> </a:t>
            </a:r>
            <a:r>
              <a:rPr lang="ka-GE" sz="2200" b="1" dirty="0" smtClean="0"/>
              <a:t>ბილბაო</a:t>
            </a:r>
            <a:r>
              <a:rPr lang="ka-GE" sz="2200" dirty="0" smtClean="0"/>
              <a:t> </a:t>
            </a:r>
            <a:r>
              <a:rPr lang="ka-GE" sz="2200" dirty="0"/>
              <a:t>სთავაზობს მსბ-ს კონსულტაციებს და კონკრეტული მხარდაჭერის ღონისძიებებს, მ.შ. სასწრაფო კონსულტაციებს. ყველა საგადასახადო პროცედურები </a:t>
            </a:r>
            <a:r>
              <a:rPr lang="ka-GE" sz="2200" dirty="0" smtClean="0"/>
              <a:t>გადაავადეს;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ka-GE" sz="2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200" b="1" dirty="0" smtClean="0"/>
              <a:t>მილანში (იტალია) </a:t>
            </a:r>
            <a:r>
              <a:rPr lang="ka-GE" sz="2200" dirty="0" smtClean="0"/>
              <a:t>მარტის </a:t>
            </a:r>
            <a:r>
              <a:rPr lang="ka-GE" sz="2200" dirty="0"/>
              <a:t>მეორე ნახევრიდან </a:t>
            </a:r>
            <a:r>
              <a:rPr lang="ka-GE" sz="2200" dirty="0" smtClean="0"/>
              <a:t>3 </a:t>
            </a:r>
            <a:r>
              <a:rPr lang="ka-GE" sz="2200" dirty="0"/>
              <a:t>მლნ. ევროს მოცულობის ურთიერთდახმარების ფონდი შეიქმნა ყველაზე გაჭირვებულებისა და რისკის ქვეშ მყოფთათვის. შექმნის პირველ </a:t>
            </a:r>
            <a:r>
              <a:rPr lang="ka-GE" sz="2200" dirty="0" smtClean="0"/>
              <a:t>დღეს შემოწირულობებმა </a:t>
            </a:r>
            <a:r>
              <a:rPr lang="ka-GE" sz="2200" dirty="0"/>
              <a:t>800 ათასი ევრო შეადგინა.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4548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192" y="443621"/>
            <a:ext cx="114254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200" b="1" dirty="0"/>
              <a:t>მონრეალი (კანადა) </a:t>
            </a:r>
            <a:r>
              <a:rPr lang="ka-GE" sz="2200" dirty="0"/>
              <a:t>ფინანსურ მხარდაჭერას უხცადებს </a:t>
            </a:r>
            <a:r>
              <a:rPr lang="ka-GE" sz="2200" dirty="0" smtClean="0"/>
              <a:t>საწარმოებს, რის შესახებაც მიეწოდებათ „</a:t>
            </a:r>
            <a:r>
              <a:rPr lang="ka-GE" sz="2200" dirty="0"/>
              <a:t>ცხელი </a:t>
            </a:r>
            <a:r>
              <a:rPr lang="ka-GE" sz="2200" dirty="0" smtClean="0"/>
              <a:t>ხაზით“. ეს </a:t>
            </a:r>
            <a:r>
              <a:rPr lang="ka-GE" sz="2200" dirty="0"/>
              <a:t>ღონისძიებები ასევე მოიცავს მუნიციპალური გადასახადების გადავადებას, განსაკუთრებულ საფინანსო დახმარებას და </a:t>
            </a:r>
            <a:r>
              <a:rPr lang="ka-GE" sz="2200" dirty="0" smtClean="0"/>
              <a:t>სხვა;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ka-GE" sz="2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200" dirty="0"/>
              <a:t> </a:t>
            </a:r>
            <a:r>
              <a:rPr lang="ka-GE" sz="2200" b="1" dirty="0" smtClean="0"/>
              <a:t>ტოკიოში </a:t>
            </a:r>
            <a:r>
              <a:rPr lang="ka-GE" sz="2200" b="1" dirty="0"/>
              <a:t>(იაპონია) </a:t>
            </a:r>
            <a:r>
              <a:rPr lang="ka-GE" sz="2200" dirty="0"/>
              <a:t>მოახდინეს იმ დარგებში ფუნქციონირებადი </a:t>
            </a:r>
            <a:r>
              <a:rPr lang="ka-GE" sz="2200" dirty="0" smtClean="0"/>
              <a:t>მსბ-ის სუბსიდირება</a:t>
            </a:r>
            <a:r>
              <a:rPr lang="ka-GE" sz="2200" dirty="0"/>
              <a:t>, რომლებიც  წარმართავენ ტელელესამუშაოებს ან ახდენენ პროგრამულ უზრუნველყოფას ტელესამუშაოებისათვის. ქალაქმა კრიზისით დაზარალებული მსბ-თვის დაამუშავა დაკრედიტების პროგრამა და შეთავაზა მათ უფასო </a:t>
            </a:r>
            <a:r>
              <a:rPr lang="ka-GE" sz="2200" dirty="0" smtClean="0"/>
              <a:t>კონსულტაციები;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ka-GE" sz="2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200" b="1" dirty="0" smtClean="0"/>
              <a:t>იოკოჰამაში</a:t>
            </a:r>
            <a:r>
              <a:rPr lang="ka-GE" sz="2200" dirty="0" smtClean="0"/>
              <a:t> </a:t>
            </a:r>
            <a:r>
              <a:rPr lang="ka-GE" sz="2200" dirty="0"/>
              <a:t>შექმნილია სპეციალური საკონსალტინგო ოფისი მცირე და საშუალო </a:t>
            </a:r>
            <a:r>
              <a:rPr lang="ka-GE" sz="2200" dirty="0" smtClean="0"/>
              <a:t>საწარმოებისათვის;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ka-GE" sz="2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200" b="1" dirty="0" smtClean="0"/>
              <a:t>ნიუ-იორკის</a:t>
            </a:r>
            <a:r>
              <a:rPr lang="ka-GE" sz="2200" dirty="0" smtClean="0"/>
              <a:t> </a:t>
            </a:r>
            <a:r>
              <a:rPr lang="ka-GE" sz="2200" dirty="0"/>
              <a:t>ხელმძღვანელობამ მხარდაჭერა გამოხატა მსბ-ის მიმართ, მ.შ. უპროცენტო სესხებით. კომპანიებისათვის, სადაც 100 კაცამდეა დასაქმებული და შემოსავლები 25%-ით შეუმცირდათ, 75 ათას დოლარამდე სესხის დაფარვის ვადა 15-20 წლით გაუხანგრძლივდათ.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455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6975" y="308314"/>
            <a:ext cx="7472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b="1" dirty="0" smtClean="0">
                <a:solidFill>
                  <a:srgbClr val="0070C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COVID-19-ის ტერიტორიული განზომილება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3742" y="1184506"/>
            <a:ext cx="10782677" cy="4320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კრიზისის რეგიონული და ადგილობრივი შედეგები ქვეყნის შიგნით ძლიერ </a:t>
            </a:r>
            <a:r>
              <a:rPr lang="ka-GE" sz="2400" b="1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ასიმეტრიულია;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ka-GE" sz="2400" b="1" dirty="0" smtClean="0"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a-GE" sz="2400" b="1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რეგიონები </a:t>
            </a: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 მუნიციპალიტეტები პასუხისმგებლობას იღებენ ჯანდაცვის, სოციალური მომსახურების, ეკონომიკური განვითარების, სახელმწიფო ინვესტიციების მნიშვნელოვან ასპექტებზე, რაც კრიზისული მართვის პერიოდში მათ წინა პლანზე </a:t>
            </a:r>
            <a:r>
              <a:rPr lang="ka-GE" sz="2400" b="1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წამოსწევს</a:t>
            </a: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ka-GE" sz="2400" dirty="0" smtClean="0"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b="1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კრიზისის </a:t>
            </a: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პირობებში მთავრობათა რეაქცია მიმართულია მხოლოდ მოკლევადიანი პერსპექტივისაკენ. </a:t>
            </a:r>
            <a:endParaRPr lang="en-US" sz="2400" dirty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52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368" y="253497"/>
            <a:ext cx="11217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solidFill>
                  <a:srgbClr val="0070C0"/>
                </a:solidFill>
              </a:rPr>
              <a:t>კრიზისის დროს საგადასახადო შემოსავლებს ამცირებს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5759" y="1462487"/>
            <a:ext cx="10981853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ეკონომიკური </a:t>
            </a:r>
            <a:r>
              <a:rPr lang="ka-GE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აქტივობის, დასაქმებისა და მოხმარების </a:t>
            </a: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შემცირება;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ka-GE" sz="2400" dirty="0" smtClean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საგადასახადო </a:t>
            </a:r>
            <a:r>
              <a:rPr lang="ka-GE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შეღავათები ფირმების, ინდივიდების და საოჯახო </a:t>
            </a: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მეურნეობებისათვის;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ka-GE" sz="2400" dirty="0" smtClean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2400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საგადასახადო </a:t>
            </a:r>
            <a:r>
              <a:rPr lang="ka-GE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არდადეგების დაწესება</a:t>
            </a: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ka-GE" sz="2400" dirty="0" smtClean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2400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საგადასახადო </a:t>
            </a:r>
            <a:r>
              <a:rPr lang="ka-GE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პოლიტიკის სხვადასხვა კონტრციკლური  </a:t>
            </a:r>
            <a:r>
              <a:rPr lang="ka-GE" sz="24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ღონისძიებები</a:t>
            </a:r>
            <a:endParaRPr lang="en-US" sz="2400" dirty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32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11111111 - Cop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2" y="1498244"/>
            <a:ext cx="7152238" cy="45766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-190123" y="349686"/>
            <a:ext cx="7179398" cy="798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6000"/>
              </a:lnSpc>
              <a:spcAft>
                <a:spcPts val="0"/>
              </a:spcAft>
            </a:pPr>
            <a:r>
              <a:rPr lang="ka-GE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ბიზნესის/საოჯახო მეურნეობების შეღავათების და </a:t>
            </a:r>
            <a:r>
              <a:rPr lang="ka-GE" sz="2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საგადასახადო შემოსავლების </a:t>
            </a:r>
            <a:r>
              <a:rPr lang="ka-GE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კავშირის </a:t>
            </a:r>
            <a:r>
              <a:rPr lang="ka-GE" sz="2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ასახვა</a:t>
            </a:r>
            <a:endParaRPr lang="en-US" sz="22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34090"/>
              </p:ext>
            </p:extLst>
          </p:nvPr>
        </p:nvGraphicFramePr>
        <p:xfrm>
          <a:off x="7939888" y="1362546"/>
          <a:ext cx="3702867" cy="7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r:id="rId4" imgW="1308100" imgH="228600" progId="Equation.DSMT4">
                  <p:embed/>
                </p:oleObj>
              </mc:Choice>
              <mc:Fallback>
                <p:oleObj r:id="rId4" imgW="13081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888" y="1362546"/>
                        <a:ext cx="3702867" cy="783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01894" y="2462543"/>
            <a:ext cx="45901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/>
              <a:t>R - არის ფუნქცია, რომელიც დამოკიდებულ ცვლადს (საგადასახადო შემოსავლები) სხვადასხვა დამოუკიდებელ ცვლადებთან აკავშირებს. შესაბამისად, X</a:t>
            </a:r>
            <a:r>
              <a:rPr lang="ka-GE" baseline="-25000" dirty="0"/>
              <a:t>n </a:t>
            </a:r>
            <a:r>
              <a:rPr lang="ka-GE" dirty="0"/>
              <a:t>- აღნიშნავს საგადასახადო შეღავათების ცალკეულ სახეობებს (განაკვეთების შემცირება, გადასახადების გაუქმება, საგადასახადო არდადეგების დაწესება, საგადასახადო პოლიტიკის ანტიციკლურ  ღონისძიებებთან დაკავშირებული სხვა ქმედებები).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06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673" y="244444"/>
            <a:ext cx="11253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solidFill>
                  <a:srgbClr val="0070C0"/>
                </a:solidFill>
              </a:rPr>
              <a:t>რთული მდგომარეობა ტერიტორიული ერთეულების ბიუჯეტებში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2673" y="946773"/>
            <a:ext cx="10846051" cy="5153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დასუფთავების </a:t>
            </a:r>
            <a:r>
              <a:rPr lang="ka-GE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მოსაკრებლის მობილიზების კუთხით</a:t>
            </a:r>
            <a:r>
              <a:rPr lang="ka-GE" sz="2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endParaRPr lang="en-US" sz="22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სათამაშო ბიზნესის მოსაკრებლის მობილიზების კუთხით</a:t>
            </a:r>
            <a:r>
              <a:rPr lang="ka-GE" sz="2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endParaRPr lang="en-US" sz="22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შემოსავალში </a:t>
            </a:r>
            <a:r>
              <a:rPr lang="ka-GE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ჯარიმებიდან და </a:t>
            </a:r>
            <a:r>
              <a:rPr lang="ka-GE" sz="2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სანქციებიდან;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endParaRPr lang="en-US" sz="22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en-US" sz="2200" i="1" dirty="0" err="1" smtClean="0">
                <a:effectLst/>
                <a:latin typeface="Sylfaen" panose="010A0502050306030303" pitchFamily="18" charset="0"/>
                <a:ea typeface="Sylfaen_PDF_Subset"/>
                <a:cs typeface="Sylfaen" panose="010A0502050306030303" pitchFamily="18" charset="0"/>
              </a:rPr>
              <a:t>შემოსულობა</a:t>
            </a:r>
            <a:r>
              <a:rPr lang="en-US" sz="2200" i="1" dirty="0" smtClean="0">
                <a:effectLst/>
                <a:latin typeface="Sylfaen_PDF_Subset"/>
                <a:ea typeface="Calibri" panose="020F0502020204030204" pitchFamily="34" charset="0"/>
                <a:cs typeface="Sylfaen_PDF_Subset"/>
              </a:rPr>
              <a:t> </a:t>
            </a:r>
            <a:r>
              <a:rPr lang="en-US" sz="2200" i="1" dirty="0" err="1" smtClean="0">
                <a:effectLst/>
                <a:latin typeface="Sylfaen" panose="010A0502050306030303" pitchFamily="18" charset="0"/>
                <a:ea typeface="Sylfaen_PDF_Subset"/>
                <a:cs typeface="Sylfaen" panose="010A0502050306030303" pitchFamily="18" charset="0"/>
              </a:rPr>
              <a:t>არაფინანსური</a:t>
            </a:r>
            <a:r>
              <a:rPr lang="en-US" sz="2200" i="1" dirty="0" smtClean="0">
                <a:effectLst/>
                <a:latin typeface="Sylfaen_PDF_Subset"/>
                <a:ea typeface="Calibri" panose="020F0502020204030204" pitchFamily="34" charset="0"/>
                <a:cs typeface="Sylfaen_PDF_Subset"/>
              </a:rPr>
              <a:t> </a:t>
            </a:r>
            <a:r>
              <a:rPr lang="en-US" sz="2200" i="1" dirty="0" err="1" smtClean="0">
                <a:effectLst/>
                <a:latin typeface="Sylfaen" panose="010A0502050306030303" pitchFamily="18" charset="0"/>
                <a:ea typeface="Sylfaen_PDF_Subset"/>
                <a:cs typeface="Sylfaen" panose="010A0502050306030303" pitchFamily="18" charset="0"/>
              </a:rPr>
              <a:t>აქტივებიდან</a:t>
            </a:r>
            <a:r>
              <a:rPr lang="ka-GE" sz="2200" i="1" dirty="0" smtClean="0">
                <a:ea typeface="Sylfaen_PDF_Subset"/>
                <a:cs typeface="Sylfaen" panose="010A0502050306030303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endParaRPr lang="ka-GE" sz="2200" i="1" dirty="0" smtClean="0">
              <a:ea typeface="Sylfaen_PDF_Subset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en-US" sz="2200" i="1" dirty="0" err="1"/>
              <a:t>საიჯარო</a:t>
            </a:r>
            <a:r>
              <a:rPr lang="en-US" sz="2200" i="1" dirty="0"/>
              <a:t> </a:t>
            </a:r>
            <a:r>
              <a:rPr lang="en-US" sz="2200" i="1" dirty="0" err="1"/>
              <a:t>ხელშეკრულების</a:t>
            </a:r>
            <a:r>
              <a:rPr lang="en-US" sz="2200" i="1" dirty="0"/>
              <a:t> </a:t>
            </a:r>
            <a:r>
              <a:rPr lang="en-US" sz="2200" i="1" dirty="0" err="1"/>
              <a:t>საფუძველზე</a:t>
            </a:r>
            <a:r>
              <a:rPr lang="en-US" sz="2200" i="1" dirty="0"/>
              <a:t> </a:t>
            </a:r>
            <a:r>
              <a:rPr lang="en-US" sz="2200" i="1" dirty="0" err="1"/>
              <a:t>არსებული</a:t>
            </a:r>
            <a:r>
              <a:rPr lang="en-US" sz="2200" i="1" dirty="0"/>
              <a:t> </a:t>
            </a:r>
            <a:r>
              <a:rPr lang="en-US" sz="2200" i="1" dirty="0" err="1"/>
              <a:t>ქირის</a:t>
            </a:r>
            <a:r>
              <a:rPr lang="en-US" sz="2200" i="1" dirty="0"/>
              <a:t> </a:t>
            </a:r>
            <a:r>
              <a:rPr lang="en-US" sz="2200" i="1" dirty="0" err="1"/>
              <a:t>გადახდის</a:t>
            </a:r>
            <a:r>
              <a:rPr lang="en-US" sz="2200" i="1" dirty="0"/>
              <a:t> </a:t>
            </a:r>
            <a:r>
              <a:rPr lang="en-US" sz="2200" i="1" dirty="0" err="1" smtClean="0"/>
              <a:t>ვალდებულებები</a:t>
            </a:r>
            <a:r>
              <a:rPr lang="ka-GE" sz="2200" i="1" dirty="0" smtClean="0"/>
              <a:t>ს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გაუქმ</a:t>
            </a:r>
            <a:r>
              <a:rPr lang="ka-GE" sz="2200" i="1" dirty="0" smtClean="0"/>
              <a:t>ები</a:t>
            </a:r>
            <a:r>
              <a:rPr lang="en-US" sz="2200" i="1" dirty="0" err="1" smtClean="0"/>
              <a:t>და</a:t>
            </a:r>
            <a:r>
              <a:rPr lang="ka-GE" sz="2200" i="1" dirty="0" smtClean="0"/>
              <a:t>ნ;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endParaRPr lang="ka-GE" sz="2200" i="1" dirty="0" smtClean="0">
              <a:ea typeface="Sylfaen_PDF_Subset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200" i="1" dirty="0" smtClean="0">
                <a:ea typeface="Calibri" panose="020F0502020204030204" pitchFamily="34" charset="0"/>
                <a:cs typeface="Sylfaen" panose="010A0502050306030303" pitchFamily="18" charset="0"/>
              </a:rPr>
              <a:t>ადგილობრივი </a:t>
            </a:r>
            <a:r>
              <a:rPr lang="ka-GE" sz="2200" i="1" dirty="0">
                <a:ea typeface="Calibri" panose="020F0502020204030204" pitchFamily="34" charset="0"/>
                <a:cs typeface="Sylfaen" panose="010A0502050306030303" pitchFamily="18" charset="0"/>
              </a:rPr>
              <a:t>საქალაქო რეგულარული სამგზავრო გადამყვანი </a:t>
            </a:r>
            <a:r>
              <a:rPr lang="ka-GE" sz="2200" i="1" dirty="0" smtClean="0">
                <a:ea typeface="Calibri" panose="020F0502020204030204" pitchFamily="34" charset="0"/>
                <a:cs typeface="Sylfaen" panose="010A0502050306030303" pitchFamily="18" charset="0"/>
              </a:rPr>
              <a:t>კომპანიებისაგან გათავისუფლება შემოსავლების შემცირება.</a:t>
            </a:r>
            <a:endParaRPr lang="en-US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17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465" y="598774"/>
            <a:ext cx="4593124" cy="1487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ka-GE" sz="22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საქართველოს ტერიტორიული ერთეულის ბიუჯეტის </a:t>
            </a:r>
            <a:endParaRPr lang="en-US" sz="2200" b="1" dirty="0" smtClean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a-GE" sz="22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ფაქტობრივი შემოსულობები (მლნ.ლარი)</a:t>
            </a:r>
            <a:endParaRPr lang="en-US" sz="2200" b="1" dirty="0">
              <a:latin typeface="Sylfaen" panose="010A050205030603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03271" y="598774"/>
            <a:ext cx="6096000" cy="14872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ka-GE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დღგ-ით დასაბეგრი ბრუნვა (საქართველოში რეგისტრირებული დღგ-ის </a:t>
            </a:r>
            <a:endParaRPr lang="en-US" sz="2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a-GE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გადამხდელების მიხედვით, 2020 წლის იანვარი-აპრილი)</a:t>
            </a:r>
            <a:endParaRPr lang="en-US" sz="2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817304"/>
              </p:ext>
            </p:extLst>
          </p:nvPr>
        </p:nvGraphicFramePr>
        <p:xfrm>
          <a:off x="5115209" y="2172832"/>
          <a:ext cx="6784062" cy="4297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1761"/>
                <a:gridCol w="1792586"/>
                <a:gridCol w="1575303"/>
                <a:gridCol w="1424412"/>
              </a:tblGrid>
              <a:tr h="61336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r>
                        <a:rPr lang="ka-GE" sz="2200" dirty="0">
                          <a:effectLst/>
                          <a:latin typeface="Sylfaen" panose="010A0502050306030303" pitchFamily="18" charset="0"/>
                        </a:rPr>
                        <a:t>მაჩვენებელი</a:t>
                      </a:r>
                      <a:endParaRPr lang="en-US" sz="22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Sylfaen" panose="010A0502050306030303" pitchFamily="18" charset="0"/>
                        </a:rPr>
                        <a:t>2019</a:t>
                      </a:r>
                      <a:endParaRPr lang="en-US" sz="22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Sylfaen" panose="010A0502050306030303" pitchFamily="18" charset="0"/>
                        </a:rPr>
                        <a:t>2020</a:t>
                      </a:r>
                      <a:endParaRPr lang="en-US" sz="22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Sylfaen" panose="010A0502050306030303" pitchFamily="18" charset="0"/>
                        </a:rPr>
                        <a:t>სხვაობა</a:t>
                      </a:r>
                      <a:endParaRPr lang="en-US" sz="22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58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ylfaen" panose="010A0502050306030303" pitchFamily="18" charset="0"/>
                        </a:rPr>
                        <a:t>ბრუნვა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18,448,989,339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17,697,040,141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-751,949,198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58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ylfaen" panose="010A0502050306030303" pitchFamily="18" charset="0"/>
                        </a:rPr>
                        <a:t>დარიცხულია</a:t>
                      </a:r>
                      <a:r>
                        <a:rPr lang="en-US" sz="2000" dirty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ylfaen" panose="010A0502050306030303" pitchFamily="18" charset="0"/>
                        </a:rPr>
                        <a:t>გადასახდელად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Sylfaen" panose="010A0502050306030303" pitchFamily="18" charset="0"/>
                        </a:rPr>
                        <a:t>172,537,991</a:t>
                      </a:r>
                      <a:endParaRPr lang="en-US" sz="18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140,624,543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-31,913,448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58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ylfaen" panose="010A0502050306030303" pitchFamily="18" charset="0"/>
                        </a:rPr>
                        <a:t>დეკლარაციების</a:t>
                      </a:r>
                      <a:r>
                        <a:rPr lang="en-US" sz="2000" dirty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ylfaen" panose="010A0502050306030303" pitchFamily="18" charset="0"/>
                        </a:rPr>
                        <a:t>რაოდენობა</a:t>
                      </a:r>
                      <a:r>
                        <a:rPr lang="en-US" sz="2000" dirty="0">
                          <a:effectLst/>
                          <a:latin typeface="Sylfaen" panose="010A0502050306030303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Sylfaen" panose="010A0502050306030303" pitchFamily="18" charset="0"/>
                        </a:rPr>
                        <a:t>მარტი-აპრილი</a:t>
                      </a:r>
                      <a:r>
                        <a:rPr lang="en-US" sz="2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Sylfaen" panose="010A0502050306030303" pitchFamily="18" charset="0"/>
                        </a:rPr>
                        <a:t>120511</a:t>
                      </a:r>
                      <a:endParaRPr lang="en-US" sz="18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119736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-775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13673"/>
              </p:ext>
            </p:extLst>
          </p:nvPr>
        </p:nvGraphicFramePr>
        <p:xfrm>
          <a:off x="552261" y="2085976"/>
          <a:ext cx="4390931" cy="3450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527"/>
                <a:gridCol w="1174361"/>
                <a:gridCol w="1454043"/>
              </a:tblGrid>
              <a:tr h="101308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პერიოდი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შემოსულობები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საშუალოდ თვეში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854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3081,8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 b="1" i="1" dirty="0">
                          <a:effectLst/>
                        </a:rPr>
                        <a:t>256,8</a:t>
                      </a:r>
                      <a:endParaRPr lang="en-US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854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2020 (იანვარი-აპრილი)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653,3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 b="1" i="1" dirty="0">
                          <a:effectLst/>
                        </a:rPr>
                        <a:t>163,3</a:t>
                      </a:r>
                      <a:endParaRPr lang="en-US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854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2021 (იანვარი-მარტი)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473,5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000" b="1" i="1">
                          <a:effectLst/>
                        </a:rPr>
                        <a:t>157,8 </a:t>
                      </a:r>
                      <a:r>
                        <a:rPr lang="ka-GE" sz="2000" smtClean="0">
                          <a:effectLst/>
                        </a:rPr>
                        <a:t>(წინა წლის </a:t>
                      </a:r>
                      <a:r>
                        <a:rPr lang="ka-GE" sz="2000" dirty="0" smtClean="0">
                          <a:effectLst/>
                        </a:rPr>
                        <a:t>16,7</a:t>
                      </a:r>
                      <a:r>
                        <a:rPr lang="ka-GE" sz="2000" dirty="0">
                          <a:effectLst/>
                        </a:rPr>
                        <a:t>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3208" y="5730842"/>
            <a:ext cx="4191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ka-GE" dirty="0" smtClean="0"/>
              <a:t>შედგენილია ავტორის მიერ საგადასახადო სამსახურის მასალების მიხედვით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69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0159" y="425560"/>
            <a:ext cx="9343176" cy="875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დღგ-ით დასაბეგრი ბრუნვა (ქუთაისში რეგისტრირებული დღგ-ის </a:t>
            </a:r>
            <a:endParaRPr lang="en-US" sz="2400" b="1" dirty="0" smtClean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გადამხდელების მიხედვით, 2020 </a:t>
            </a:r>
            <a:r>
              <a:rPr lang="ka-GE" sz="2400" b="1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წლის </a:t>
            </a:r>
            <a:r>
              <a:rPr lang="ka-GE" sz="2400" b="1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იანვარი-აპრილი</a:t>
            </a:r>
            <a:r>
              <a:rPr lang="ka-GE" sz="24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b="1" dirty="0"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05320"/>
              </p:ext>
            </p:extLst>
          </p:nvPr>
        </p:nvGraphicFramePr>
        <p:xfrm>
          <a:off x="968721" y="1720157"/>
          <a:ext cx="10094615" cy="3811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7739"/>
                <a:gridCol w="1905177"/>
                <a:gridCol w="1906522"/>
                <a:gridCol w="1905177"/>
              </a:tblGrid>
              <a:tr h="78179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მაჩვენებელი</a:t>
                      </a: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2019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2020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სხვაობა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179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Sylfaen" panose="010A0502050306030303" pitchFamily="18" charset="0"/>
                        </a:rPr>
                        <a:t>ბრუნვა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173,838,674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151,076,727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-22,761,947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591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Sylfaen" panose="010A0502050306030303" pitchFamily="18" charset="0"/>
                        </a:rPr>
                        <a:t>დარიცხულია</a:t>
                      </a: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ylfaen" panose="010A0502050306030303" pitchFamily="18" charset="0"/>
                        </a:rPr>
                        <a:t>გადასახდელად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3,008,961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2,720,799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-288,162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1200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Sylfaen" panose="010A0502050306030303" pitchFamily="18" charset="0"/>
                        </a:rPr>
                        <a:t>დეკლარაციების</a:t>
                      </a: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ylfaen" panose="010A0502050306030303" pitchFamily="18" charset="0"/>
                        </a:rPr>
                        <a:t>რაოდენობა</a:t>
                      </a: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 (</a:t>
                      </a:r>
                      <a:r>
                        <a:rPr lang="en-US" sz="2400" dirty="0" err="1">
                          <a:effectLst/>
                          <a:latin typeface="Sylfaen" panose="010A0502050306030303" pitchFamily="18" charset="0"/>
                        </a:rPr>
                        <a:t>მარტი-აპრილი</a:t>
                      </a: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4433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4287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ylfaen" panose="010A0502050306030303" pitchFamily="18" charset="0"/>
                        </a:rPr>
                        <a:t>-146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930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362" y="152668"/>
            <a:ext cx="9660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a-G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ქუთაისის მუნიციპალიტეტის 2019 წლის ბიუჯეტის შემოსავლების 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a-G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სტრუქტურა (სულ შემოსავლები 65 125,6 ათასი ლარი)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7785" y="4976304"/>
            <a:ext cx="2969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ka-GE" dirty="0" smtClean="0"/>
              <a:t>შედგენილია ავტორის მიერ ქუთაისის საკრებულოს მასალების მიხედვით</a:t>
            </a:r>
            <a:endParaRPr lang="en-US" dirty="0">
              <a:latin typeface="Sylfaen" panose="010A0502050306030303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473504"/>
              </p:ext>
            </p:extLst>
          </p:nvPr>
        </p:nvGraphicFramePr>
        <p:xfrm>
          <a:off x="534156" y="1396403"/>
          <a:ext cx="8184332" cy="478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78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4154" y="344032"/>
            <a:ext cx="11199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b="1" dirty="0" smtClean="0"/>
              <a:t>ახალი ტერმინები ეკონომიკურ მეცნიერებაში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5511" y="3727981"/>
            <a:ext cx="111991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>
                <a:latin typeface="+mj-lt"/>
              </a:rPr>
              <a:t>  </a:t>
            </a:r>
            <a:r>
              <a:rPr lang="ka-GE" sz="2200" b="1" dirty="0" smtClean="0">
                <a:latin typeface="+mj-lt"/>
              </a:rPr>
              <a:t>„კორონანომიკა</a:t>
            </a:r>
            <a:r>
              <a:rPr lang="ka-GE" sz="2200" b="1" dirty="0">
                <a:latin typeface="+mj-lt"/>
              </a:rPr>
              <a:t>“ („</a:t>
            </a:r>
            <a:r>
              <a:rPr lang="en-US" sz="2200" b="1" dirty="0" err="1">
                <a:latin typeface="+mj-lt"/>
              </a:rPr>
              <a:t>Coronanomics</a:t>
            </a:r>
            <a:r>
              <a:rPr lang="en-US" sz="2200" b="1" dirty="0">
                <a:latin typeface="+mj-lt"/>
              </a:rPr>
              <a:t>“) </a:t>
            </a:r>
            <a:endParaRPr lang="en-US" sz="2200" b="1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(</a:t>
            </a:r>
            <a:r>
              <a:rPr lang="en-US" dirty="0">
                <a:latin typeface="+mj-lt"/>
                <a:hlinkClick r:id="rId2"/>
              </a:rPr>
              <a:t>https://www.project-syndicate.org/commentary/limits-macroeconomic-tools-coronavirus-pandemic-by-barry-eichengreen-2020-03?utm_source=Project+Syndicate+Newsletter&amp;utm_campaign=cba7e1c6a1-sunday_newsletter_15_03_2020&amp;utm_medium=email&amp;utm_term=0_73bad5b7d8-cba7e1c6a1-93567601&amp;mc_cid=cba7e1c6a1&amp;mc_eid=e9fb6cbcc0</a:t>
            </a:r>
            <a:r>
              <a:rPr lang="en-US" dirty="0">
                <a:latin typeface="+mj-lt"/>
              </a:rPr>
              <a:t>)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32" y="867252"/>
            <a:ext cx="1745150" cy="18161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9177" y="1312752"/>
            <a:ext cx="98230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შრილანკელ </a:t>
            </a:r>
            <a:r>
              <a:rPr lang="ka-GE" dirty="0"/>
              <a:t>პროფესორ </a:t>
            </a:r>
            <a:r>
              <a:rPr lang="ka-GE" b="1" dirty="0"/>
              <a:t>აჯით დე ალვისის</a:t>
            </a:r>
            <a:r>
              <a:rPr lang="ka-GE" dirty="0"/>
              <a:t> მიერ ახალი </a:t>
            </a:r>
            <a:r>
              <a:rPr lang="ka-GE" dirty="0" smtClean="0"/>
              <a:t>ტერმინი </a:t>
            </a:r>
            <a:r>
              <a:rPr lang="ka-GE" sz="2200" b="1" dirty="0"/>
              <a:t>„კორონომიკსი“ („</a:t>
            </a:r>
            <a:r>
              <a:rPr lang="en-US" sz="2200" b="1" dirty="0" err="1"/>
              <a:t>Coronomics</a:t>
            </a:r>
            <a:r>
              <a:rPr lang="en-US" sz="2200" b="1" dirty="0"/>
              <a:t>“) </a:t>
            </a:r>
            <a:r>
              <a:rPr lang="ka-GE" dirty="0" smtClean="0"/>
              <a:t>შეიქმნა</a:t>
            </a:r>
            <a:r>
              <a:rPr lang="ka-GE" dirty="0"/>
              <a:t>, რომელიც მიიღება ორი ტერმინის „კორონა“ და „ეკონომიკსის“ გაერთიანებით და შეისწავლის კორონავირუსის უარყოფით ეკონომიკურ შედეგებს (</a:t>
            </a:r>
            <a:r>
              <a:rPr lang="en-US" dirty="0">
                <a:hlinkClick r:id="rId4"/>
              </a:rPr>
              <a:t>http://www.ft.lk/columns/Coronomics-%E2%80%93-Plan-your-eggs-and-the-basket-/4-695109</a:t>
            </a:r>
            <a:r>
              <a:rPr lang="en-US" dirty="0"/>
              <a:t>) </a:t>
            </a:r>
            <a:endParaRPr lang="ka-GE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769232" y="2713135"/>
            <a:ext cx="2055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Ajith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Alwis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76277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816" y="243741"/>
            <a:ext cx="9044411" cy="875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06000"/>
              </a:lnSpc>
              <a:spcAft>
                <a:spcPts val="0"/>
              </a:spcAft>
            </a:pPr>
            <a:r>
              <a:rPr lang="ka-G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დღგ-დან მიღებული შემოსავლები ქუთაისის </a:t>
            </a:r>
            <a:r>
              <a:rPr lang="ka-GE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მუნიციპალიტეტის ბიუჯეტში </a:t>
            </a:r>
            <a:r>
              <a:rPr lang="ka-G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(2020 წ. იანვარი-ივლისი, ლარი)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84172"/>
              </p:ext>
            </p:extLst>
          </p:nvPr>
        </p:nvGraphicFramePr>
        <p:xfrm>
          <a:off x="2670773" y="1287063"/>
          <a:ext cx="7378574" cy="439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1256"/>
                <a:gridCol w="2163659"/>
                <a:gridCol w="2163659"/>
              </a:tblGrid>
              <a:tr h="54981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Sylfaen" panose="010A0502050306030303" pitchFamily="18" charset="0"/>
                        </a:rPr>
                        <a:t>თვე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2019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2020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981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Sylfaen" panose="010A0502050306030303" pitchFamily="18" charset="0"/>
                        </a:rPr>
                        <a:t>იანვარი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3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354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560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2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778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015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981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თებერვალი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1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890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726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2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556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745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981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მარტი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1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978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231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2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707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160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981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აპრილი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2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630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321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1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880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862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981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მაისი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2567446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1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602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224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981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ივნისი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2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709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925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2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404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405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981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ylfaen" panose="010A0502050306030303" pitchFamily="18" charset="0"/>
                        </a:rPr>
                        <a:t>ივლისი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3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956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386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2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844</a:t>
                      </a:r>
                      <a:r>
                        <a:rPr lang="ka-GE" sz="24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ylfaen" panose="010A0502050306030303" pitchFamily="18" charset="0"/>
                        </a:rPr>
                        <a:t>086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81063" y="5836384"/>
            <a:ext cx="866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ka-GE" dirty="0" smtClean="0"/>
              <a:t>შედგენილია ავტორის მიერ ქუთაისის მერიის მასალების მიხედვით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281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9935" y="351934"/>
            <a:ext cx="8486115" cy="919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საქართველოს მთავრობის მიერ მუნიციპალიტეტებზე</a:t>
            </a:r>
            <a:endParaRPr lang="en-US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გამოყოფილი ფინანსური დახმარება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954869"/>
              </p:ext>
            </p:extLst>
          </p:nvPr>
        </p:nvGraphicFramePr>
        <p:xfrm>
          <a:off x="830219" y="1466665"/>
          <a:ext cx="4629021" cy="4680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956"/>
                <a:gridCol w="2451902"/>
                <a:gridCol w="1637163"/>
              </a:tblGrid>
              <a:tr h="520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მუნიციპალიტეტი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ათასი ლარი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20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ქუთაისი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5600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20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გორი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3800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20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რუსთავი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3100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20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ხაშური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1850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20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ახმეტა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1100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20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წყალტუბო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1100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20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საჩხერე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1100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20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ხარაგაული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950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08166"/>
              </p:ext>
            </p:extLst>
          </p:nvPr>
        </p:nvGraphicFramePr>
        <p:xfrm>
          <a:off x="6102676" y="1517704"/>
          <a:ext cx="4942552" cy="4593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528"/>
                <a:gridCol w="2617973"/>
                <a:gridCol w="1748051"/>
              </a:tblGrid>
              <a:tr h="510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b="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სამტრედია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b="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900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10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10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ყაზბეგი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800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10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11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ბაღდათი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800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10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12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ხონი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750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10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13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ყვარელი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700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10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14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თერჯოლა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700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10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15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სიღნაღი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650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10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16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ტყიბული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</a:rPr>
                        <a:t>550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10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20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</a:rPr>
                        <a:t>სულ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</a:rPr>
                        <a:t>25 700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8188" y="6243790"/>
            <a:ext cx="866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ka-GE" dirty="0" smtClean="0"/>
              <a:t>საქართველოს მთავრობის განკარგულება (N1570, 19.08.2020)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818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673" y="244444"/>
            <a:ext cx="11253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solidFill>
                  <a:srgbClr val="0070C0"/>
                </a:solidFill>
              </a:rPr>
              <a:t>რა გაკეთდა ტერიტორიულ ერთეულებში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2673" y="946773"/>
            <a:ext cx="11126878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დასუფთავების მოსაკრებლის გადავადება;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en-US" sz="2200" i="1" dirty="0" err="1" smtClean="0"/>
              <a:t>საიჯარო</a:t>
            </a:r>
            <a:r>
              <a:rPr lang="en-US" sz="2200" i="1" dirty="0" smtClean="0"/>
              <a:t> </a:t>
            </a:r>
            <a:r>
              <a:rPr lang="en-US" sz="2200" i="1" dirty="0" err="1"/>
              <a:t>ხელშეკრულების</a:t>
            </a:r>
            <a:r>
              <a:rPr lang="en-US" sz="2200" i="1" dirty="0"/>
              <a:t> </a:t>
            </a:r>
            <a:r>
              <a:rPr lang="en-US" sz="2200" i="1" dirty="0" err="1"/>
              <a:t>საფუძველზე</a:t>
            </a:r>
            <a:r>
              <a:rPr lang="en-US" sz="2200" i="1" dirty="0"/>
              <a:t> </a:t>
            </a:r>
            <a:r>
              <a:rPr lang="en-US" sz="2200" i="1" dirty="0" err="1"/>
              <a:t>არსებული</a:t>
            </a:r>
            <a:r>
              <a:rPr lang="en-US" sz="2200" i="1" dirty="0"/>
              <a:t> </a:t>
            </a:r>
            <a:r>
              <a:rPr lang="en-US" sz="2200" i="1" dirty="0" err="1"/>
              <a:t>ქირის</a:t>
            </a:r>
            <a:r>
              <a:rPr lang="en-US" sz="2200" i="1" dirty="0"/>
              <a:t> </a:t>
            </a:r>
            <a:r>
              <a:rPr lang="en-US" sz="2200" i="1" dirty="0" err="1"/>
              <a:t>გადახდის</a:t>
            </a:r>
            <a:r>
              <a:rPr lang="en-US" sz="2200" i="1" dirty="0"/>
              <a:t> </a:t>
            </a:r>
            <a:r>
              <a:rPr lang="en-US" sz="2200" i="1" dirty="0" err="1" smtClean="0"/>
              <a:t>ვალდებულებები</a:t>
            </a:r>
            <a:r>
              <a:rPr lang="ka-GE" sz="2200" i="1" dirty="0" smtClean="0"/>
              <a:t>ს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გა</a:t>
            </a:r>
            <a:r>
              <a:rPr lang="ka-GE" sz="2200" i="1" dirty="0" smtClean="0"/>
              <a:t>დახედვა;</a:t>
            </a:r>
            <a:endParaRPr lang="ka-GE" sz="2200" i="1" dirty="0" smtClean="0">
              <a:ea typeface="Sylfaen_PDF_Subset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lfaen" panose="010A0502050306030303" pitchFamily="18" charset="0"/>
              <a:buChar char="-"/>
            </a:pPr>
            <a:r>
              <a:rPr lang="ka-GE" sz="2200" i="1" dirty="0" smtClean="0">
                <a:ea typeface="Calibri" panose="020F0502020204030204" pitchFamily="34" charset="0"/>
                <a:cs typeface="Sylfaen" panose="010A0502050306030303" pitchFamily="18" charset="0"/>
              </a:rPr>
              <a:t>ადგილობრივი </a:t>
            </a:r>
            <a:r>
              <a:rPr lang="ka-GE" sz="2200" i="1" dirty="0">
                <a:ea typeface="Calibri" panose="020F0502020204030204" pitchFamily="34" charset="0"/>
                <a:cs typeface="Sylfaen" panose="010A0502050306030303" pitchFamily="18" charset="0"/>
              </a:rPr>
              <a:t>საქალაქო რეგულარული სამგზავრო გადამყვანი </a:t>
            </a:r>
            <a:r>
              <a:rPr lang="ka-GE" sz="2200" i="1" dirty="0" smtClean="0">
                <a:ea typeface="Calibri" panose="020F0502020204030204" pitchFamily="34" charset="0"/>
                <a:cs typeface="Sylfaen" panose="010A0502050306030303" pitchFamily="18" charset="0"/>
              </a:rPr>
              <a:t>კომპანიების გათავისუფლება საქალაქო მარშრუტებზე </a:t>
            </a:r>
            <a:r>
              <a:rPr lang="ka-GE" sz="2200" i="1" dirty="0">
                <a:ea typeface="Calibri" panose="020F0502020204030204" pitchFamily="34" charset="0"/>
                <a:cs typeface="Sylfaen" panose="010A0502050306030303" pitchFamily="18" charset="0"/>
              </a:rPr>
              <a:t>ნებართვის გაცემის </a:t>
            </a:r>
            <a:r>
              <a:rPr lang="ka-GE" sz="2200" i="1" dirty="0" smtClean="0">
                <a:ea typeface="Calibri" panose="020F0502020204030204" pitchFamily="34" charset="0"/>
                <a:cs typeface="Sylfaen" panose="010A0502050306030303" pitchFamily="18" charset="0"/>
              </a:rPr>
              <a:t>ფასისაგან;</a:t>
            </a:r>
          </a:p>
          <a:p>
            <a:pPr marL="342900" indent="-342900" algn="just">
              <a:lnSpc>
                <a:spcPct val="115000"/>
              </a:lnSpc>
              <a:buFont typeface="Sylfaen" panose="010A0502050306030303" pitchFamily="18" charset="0"/>
              <a:buChar char="-"/>
            </a:pPr>
            <a:r>
              <a:rPr lang="ka-GE" sz="2200" i="1" dirty="0" smtClean="0"/>
              <a:t>ბიუჯეტიდან გამოთავისუფლებული </a:t>
            </a:r>
            <a:r>
              <a:rPr lang="ka-GE" sz="2200" i="1" dirty="0"/>
              <a:t>იქნა ადმინისტრაციული, კულტურული, სპორტული და სხვა მსგავსი ტიპის </a:t>
            </a:r>
            <a:r>
              <a:rPr lang="ka-GE" sz="2200" i="1" dirty="0" smtClean="0"/>
              <a:t>ხარჯები;</a:t>
            </a:r>
          </a:p>
          <a:p>
            <a:pPr marL="342900" indent="-342900" algn="just">
              <a:lnSpc>
                <a:spcPct val="115000"/>
              </a:lnSpc>
              <a:buFont typeface="Sylfaen" panose="010A0502050306030303" pitchFamily="18" charset="0"/>
              <a:buChar char="-"/>
            </a:pPr>
            <a:r>
              <a:rPr lang="ka-GE" sz="2200" i="1" dirty="0" smtClean="0"/>
              <a:t>მუნიციპალიტეტების </a:t>
            </a:r>
            <a:r>
              <a:rPr lang="ka-GE" sz="2200" i="1" dirty="0"/>
              <a:t>მიერ დაწესდა შეღავთების </a:t>
            </a:r>
            <a:r>
              <a:rPr lang="ka-GE" sz="2200" i="1" dirty="0" smtClean="0"/>
              <a:t>ნუსხა; </a:t>
            </a:r>
          </a:p>
          <a:p>
            <a:pPr marL="342900" indent="-342900" algn="just">
              <a:lnSpc>
                <a:spcPct val="115000"/>
              </a:lnSpc>
              <a:buFont typeface="Sylfaen" panose="010A0502050306030303" pitchFamily="18" charset="0"/>
              <a:buChar char="-"/>
            </a:pPr>
            <a:r>
              <a:rPr lang="ka-GE" sz="2200" i="1" dirty="0" smtClean="0"/>
              <a:t>შეიქმნა </a:t>
            </a:r>
            <a:r>
              <a:rPr lang="ka-GE" sz="2200" i="1" dirty="0"/>
              <a:t>საკარანტინე </a:t>
            </a:r>
            <a:r>
              <a:rPr lang="ka-GE" sz="2200" i="1" dirty="0" smtClean="0"/>
              <a:t>სივრცეები; </a:t>
            </a:r>
          </a:p>
          <a:p>
            <a:pPr marL="342900" indent="-342900" algn="just">
              <a:lnSpc>
                <a:spcPct val="115000"/>
              </a:lnSpc>
              <a:buFont typeface="Sylfaen" panose="010A0502050306030303" pitchFamily="18" charset="0"/>
              <a:buChar char="-"/>
            </a:pPr>
            <a:r>
              <a:rPr lang="ka-GE" sz="2200" i="1" dirty="0" smtClean="0"/>
              <a:t>განხორციელდა </a:t>
            </a:r>
            <a:r>
              <a:rPr lang="ka-GE" sz="2200" i="1" dirty="0"/>
              <a:t>სხვადასხვა პროგრამები კორონავირუსის გავცელების პრევენციისა და პანდემიით გამოწვეული სირთულეების დაძლევის  </a:t>
            </a:r>
            <a:r>
              <a:rPr lang="ka-GE" sz="2200" i="1" dirty="0" smtClean="0"/>
              <a:t>მიზნით;</a:t>
            </a:r>
          </a:p>
          <a:p>
            <a:pPr marL="342900" indent="-342900" algn="just">
              <a:lnSpc>
                <a:spcPct val="115000"/>
              </a:lnSpc>
              <a:buFont typeface="Sylfaen" panose="010A0502050306030303" pitchFamily="18" charset="0"/>
              <a:buChar char="-"/>
            </a:pPr>
            <a:r>
              <a:rPr lang="ka-GE" sz="2200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ბიუჯეტის სოციალური პროგრამების გაძლიერება;</a:t>
            </a:r>
            <a:endParaRPr lang="en-US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945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743" y="181069"/>
            <a:ext cx="10963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4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მიზანშეწონილია:</a:t>
            </a:r>
            <a:endParaRPr lang="en-US" sz="2400" b="1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352" y="787651"/>
            <a:ext cx="111991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ka-GE" sz="2000" dirty="0" smtClean="0"/>
              <a:t>ადგილობრივი </a:t>
            </a:r>
            <a:r>
              <a:rPr lang="ka-GE" sz="2000" dirty="0"/>
              <a:t>წარმოების მხარდაჭერა და </a:t>
            </a:r>
            <a:r>
              <a:rPr lang="ka-GE" sz="2000" dirty="0" smtClean="0"/>
              <a:t>იმპორტ </a:t>
            </a:r>
            <a:r>
              <a:rPr lang="ka-GE" sz="2000" dirty="0"/>
              <a:t>ჩანაცვლებული პროდუქციის წარმოება,  ასევე სამეწარმეო ველის და პროდუქციის </a:t>
            </a:r>
            <a:r>
              <a:rPr lang="ka-GE" sz="2000" dirty="0" smtClean="0"/>
              <a:t>დივერსიფიკაცია;</a:t>
            </a:r>
          </a:p>
          <a:p>
            <a:endParaRPr lang="ka-GE" sz="2000" dirty="0" smtClean="0"/>
          </a:p>
          <a:p>
            <a:pPr marL="342900" indent="-342900">
              <a:buFontTx/>
              <a:buChar char="-"/>
            </a:pPr>
            <a:r>
              <a:rPr lang="ka-GE" sz="2000" dirty="0" smtClean="0"/>
              <a:t>შეიქმნას </a:t>
            </a:r>
            <a:r>
              <a:rPr lang="ka-GE" sz="2000" dirty="0"/>
              <a:t>ქალაქების განვითარების ახალი პროგრამები/სტრატეგიები </a:t>
            </a:r>
            <a:r>
              <a:rPr lang="ru-RU" sz="2000" dirty="0"/>
              <a:t>COVID</a:t>
            </a:r>
            <a:r>
              <a:rPr lang="ka-GE" sz="2000" dirty="0"/>
              <a:t>-19-ის გამოწვევებიდან </a:t>
            </a:r>
            <a:r>
              <a:rPr lang="ka-GE" sz="2000" dirty="0" smtClean="0"/>
              <a:t>გამომდინარე;</a:t>
            </a:r>
          </a:p>
          <a:p>
            <a:endParaRPr lang="ka-GE" sz="2000" dirty="0" smtClean="0"/>
          </a:p>
          <a:p>
            <a:pPr marL="342900" indent="-342900">
              <a:buFontTx/>
              <a:buChar char="-"/>
            </a:pPr>
            <a:r>
              <a:rPr lang="ka-GE" sz="2000" dirty="0" smtClean="0"/>
              <a:t>მნიშვნელოვანი ცვლილებების შეტანა </a:t>
            </a:r>
            <a:r>
              <a:rPr lang="ka-GE" sz="2000" dirty="0"/>
              <a:t>ადგილობრივი ეკონომიკური განვითარების  </a:t>
            </a:r>
            <a:r>
              <a:rPr lang="ru-RU" sz="2000" dirty="0"/>
              <a:t>(LEDP)</a:t>
            </a:r>
            <a:r>
              <a:rPr lang="ka-GE" sz="2000" dirty="0"/>
              <a:t> გეგმებში და რეგიონული განვითარების სტრატეგიებში</a:t>
            </a:r>
            <a:r>
              <a:rPr lang="ka-GE" sz="2000" dirty="0" smtClean="0"/>
              <a:t>);</a:t>
            </a:r>
          </a:p>
          <a:p>
            <a:endParaRPr lang="ka-GE" sz="2000" dirty="0" smtClean="0"/>
          </a:p>
          <a:p>
            <a:pPr marL="342900" indent="-342900">
              <a:buFontTx/>
              <a:buChar char="-"/>
            </a:pPr>
            <a:r>
              <a:rPr lang="ka-GE" sz="2000" dirty="0" smtClean="0"/>
              <a:t>დაიხვეწოს </a:t>
            </a:r>
            <a:r>
              <a:rPr lang="ka-GE" sz="2000" dirty="0"/>
              <a:t>რეგიონების და მუნიციპალიტეტების ვებგვერდები მათში ეკონომიკური და კომერციული დიპლომატიის ჭრილში  </a:t>
            </a:r>
            <a:r>
              <a:rPr lang="ru-RU" sz="2000" dirty="0"/>
              <a:t>სრულყოფილი ინფორმაციის განთავსების  </a:t>
            </a:r>
            <a:r>
              <a:rPr lang="ru-RU" sz="2000" dirty="0" smtClean="0"/>
              <a:t>მიზნით;</a:t>
            </a:r>
            <a:endParaRPr lang="ka-GE" sz="2000" dirty="0" smtClean="0"/>
          </a:p>
          <a:p>
            <a:endParaRPr lang="ka-GE" sz="2000" dirty="0"/>
          </a:p>
          <a:p>
            <a:pPr marL="342900" indent="-342900">
              <a:buFontTx/>
              <a:buChar char="-"/>
            </a:pPr>
            <a:r>
              <a:rPr lang="ka-GE" sz="2000" dirty="0" smtClean="0"/>
              <a:t>ქალაქებმა </a:t>
            </a:r>
            <a:r>
              <a:rPr lang="ka-GE" sz="2000" dirty="0"/>
              <a:t>მოამზადონ შიგა და გარე ინვესტორებისათვის შეთავაზებათა პაკეტები, რაც ხელს შეუწყობს როგორც საინვესტიციო პროცესების დაჩქარებას, ისე ბიუჯეტში საკუთარი შემოსულობების მობილიზებას;</a:t>
            </a:r>
            <a:endParaRPr lang="en-US" sz="20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6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620" y="778599"/>
            <a:ext cx="1123535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a-GE" sz="2200" dirty="0" smtClean="0"/>
              <a:t>საპატიო </a:t>
            </a:r>
            <a:r>
              <a:rPr lang="ka-GE" sz="2200" dirty="0"/>
              <a:t>კონსულების საქმიანობის ეფექტიანი გამოყენება, ასევე ევროპის რეგიონთა ასამბლეასთან და დამეგობრებულ/პარტნიორ ქალაქებთან ეკონომიკური ურთიერთობების გაღრმავება; </a:t>
            </a:r>
            <a:endParaRPr lang="ka-GE" sz="2200" dirty="0" smtClean="0"/>
          </a:p>
          <a:p>
            <a:endParaRPr lang="ka-GE" sz="2200" dirty="0" smtClean="0"/>
          </a:p>
          <a:p>
            <a:pPr marL="285750" lvl="0" indent="-285750">
              <a:buFontTx/>
              <a:buChar char="-"/>
            </a:pPr>
            <a:r>
              <a:rPr lang="ka-GE" sz="2200" dirty="0"/>
              <a:t> </a:t>
            </a:r>
            <a:r>
              <a:rPr lang="ru-RU" sz="2200" dirty="0"/>
              <a:t>COVID</a:t>
            </a:r>
            <a:r>
              <a:rPr lang="ka-GE" sz="2200" dirty="0"/>
              <a:t>-19-ის გამოწვევების </a:t>
            </a:r>
            <a:r>
              <a:rPr lang="ka-GE" sz="2200" dirty="0" smtClean="0"/>
              <a:t>გათვალისწინებით ქალაქების </a:t>
            </a:r>
            <a:r>
              <a:rPr lang="ka-GE" sz="2200" dirty="0"/>
              <a:t>და რეგიონების ბრენდირების </a:t>
            </a:r>
            <a:r>
              <a:rPr lang="ka-GE" sz="2200" dirty="0" smtClean="0"/>
              <a:t>კონცეფციის/სტრატეგიის დამუშავება;</a:t>
            </a:r>
          </a:p>
          <a:p>
            <a:pPr lvl="0"/>
            <a:endParaRPr lang="ka-GE" sz="2200" dirty="0" smtClean="0"/>
          </a:p>
          <a:p>
            <a:pPr marL="285750" lvl="0" indent="-285750">
              <a:buFontTx/>
              <a:buChar char="-"/>
            </a:pPr>
            <a:r>
              <a:rPr lang="ka-GE" sz="2200" dirty="0"/>
              <a:t>საწყის ეტაპზე </a:t>
            </a:r>
            <a:r>
              <a:rPr lang="ka-GE" sz="2200" dirty="0" smtClean="0"/>
              <a:t>რომელიმე </a:t>
            </a:r>
            <a:r>
              <a:rPr lang="ka-GE" sz="2200" dirty="0"/>
              <a:t>გადასახადისათვის </a:t>
            </a:r>
            <a:r>
              <a:rPr lang="ka-GE" sz="2200" dirty="0" smtClean="0"/>
              <a:t>(საშემოსავლო და/ან მოგების) </a:t>
            </a:r>
            <a:r>
              <a:rPr lang="ka-GE" sz="2200" dirty="0"/>
              <a:t>ადგილობრივი გადასახადის სტატუსის მინიჭება ან მარეგულირებელ (ზიარ) გადასახადად </a:t>
            </a:r>
            <a:r>
              <a:rPr lang="ka-GE" sz="2200" dirty="0" smtClean="0"/>
              <a:t>გადაქცევა;</a:t>
            </a:r>
          </a:p>
          <a:p>
            <a:pPr lvl="0"/>
            <a:endParaRPr lang="ka-GE" sz="2200" dirty="0" smtClean="0"/>
          </a:p>
          <a:p>
            <a:pPr marL="285750" lvl="0" indent="-285750">
              <a:buFontTx/>
              <a:buChar char="-"/>
            </a:pPr>
            <a:r>
              <a:rPr lang="ka-GE" sz="2200" dirty="0"/>
              <a:t> ხელი შეეწყოს ინტერმუნიციპალური თანამშრომლობის განვითარებას, მუნიციპალიტეტთა ასოციაციებისა და ინტერმუნიციპალური თანამშრომლობის ინსტიტუციების ჩამოყალიბებასა და განვითარებას, </a:t>
            </a:r>
            <a:endParaRPr lang="en-US" sz="2200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80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66" y="3005748"/>
            <a:ext cx="7754906" cy="29152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8309" y="941560"/>
            <a:ext cx="72699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4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მადლობა ყურადღებისთვის!</a:t>
            </a:r>
            <a:endParaRPr lang="en-US" sz="4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951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28" y="443620"/>
            <a:ext cx="10139881" cy="52691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6993" y="5639564"/>
            <a:ext cx="1138926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 smtClean="0"/>
              <a:t>წყარო</a:t>
            </a:r>
            <a:r>
              <a:rPr lang="ka-GE" dirty="0" smtClean="0"/>
              <a:t>: </a:t>
            </a:r>
            <a:r>
              <a:rPr lang="ka-GE" sz="1400" dirty="0" smtClean="0">
                <a:latin typeface="Sylfaen" panose="010A0502050306030303" pitchFamily="18" charset="0"/>
              </a:rPr>
              <a:t>პაპავა ვ. და ვ.ჭარაია () „საქართველოს სახელმწიფო ვალის ზრდის პრობლემა </a:t>
            </a:r>
            <a:r>
              <a:rPr lang="en-US" sz="1400" dirty="0" smtClean="0">
                <a:latin typeface="Sylfaen" panose="010A0502050306030303" pitchFamily="18" charset="0"/>
              </a:rPr>
              <a:t>COVID-19 </a:t>
            </a:r>
            <a:r>
              <a:rPr lang="ka-GE" sz="1400" dirty="0" smtClean="0">
                <a:latin typeface="Sylfaen" panose="010A0502050306030303" pitchFamily="18" charset="0"/>
              </a:rPr>
              <a:t>პანდემიით გამოწვეული ეკონომიკური კრიზისის პირობებში“. გვ. 7.</a:t>
            </a:r>
            <a:r>
              <a:rPr lang="en-US" sz="1400" dirty="0" smtClean="0">
                <a:latin typeface="Sylfaen" panose="010A0502050306030303" pitchFamily="18" charset="0"/>
              </a:rPr>
              <a:t> </a:t>
            </a:r>
            <a:r>
              <a:rPr lang="en-US" sz="1400" dirty="0">
                <a:latin typeface="Sylfaen" panose="010A0502050306030303" pitchFamily="18" charset="0"/>
                <a:hlinkClick r:id="rId3"/>
              </a:rPr>
              <a:t>https://</a:t>
            </a:r>
            <a:r>
              <a:rPr lang="en-US" sz="1400" dirty="0" smtClean="0">
                <a:latin typeface="Sylfaen" panose="010A0502050306030303" pitchFamily="18" charset="0"/>
                <a:hlinkClick r:id="rId3"/>
              </a:rPr>
              <a:t>www.researchgate.net/publication/348781610_sakartvelos_sakhelmtsipo_valis_zrdis_problema_COVID-19-is_pandemiit_gamotsveuli_ekonomikuri_krizisis_pirobebshi</a:t>
            </a:r>
            <a:r>
              <a:rPr lang="en-US" sz="1400" dirty="0" smtClean="0">
                <a:latin typeface="Sylfaen" panose="010A0502050306030303" pitchFamily="18" charset="0"/>
              </a:rPr>
              <a:t> </a:t>
            </a:r>
            <a:endParaRPr lang="en-US" sz="14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2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963" y="181069"/>
            <a:ext cx="117513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600" b="1" dirty="0"/>
              <a:t>სხვადასხვა ინსტიტუციების მიერ </a:t>
            </a:r>
            <a:r>
              <a:rPr lang="ka-GE" sz="2600" b="1" dirty="0" smtClean="0"/>
              <a:t>საქართველოს </a:t>
            </a:r>
          </a:p>
          <a:p>
            <a:pPr algn="ctr"/>
            <a:r>
              <a:rPr lang="ka-GE" sz="2600" b="1" dirty="0" smtClean="0"/>
              <a:t>მშპ-ის </a:t>
            </a:r>
            <a:r>
              <a:rPr lang="ka-GE" sz="2600" b="1" dirty="0"/>
              <a:t>პროგნოზები</a:t>
            </a:r>
            <a:endParaRPr lang="en-US" sz="2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976274"/>
              </p:ext>
            </p:extLst>
          </p:nvPr>
        </p:nvGraphicFramePr>
        <p:xfrm>
          <a:off x="570369" y="1140592"/>
          <a:ext cx="10719304" cy="4716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8036"/>
                <a:gridCol w="2143256"/>
                <a:gridCol w="2359547"/>
                <a:gridCol w="1550343"/>
                <a:gridCol w="2308122"/>
              </a:tblGrid>
              <a:tr h="428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დასახელება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თებერვალი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მარტი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აპრილი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მაისი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i="1" dirty="0">
                          <a:effectLst/>
                          <a:latin typeface="Sylfaen" panose="010A0502050306030303" pitchFamily="18" charset="0"/>
                        </a:rPr>
                        <a:t>TBC Capital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1,7%; 2,5%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-4,5%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-4,5%; -5,5%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i="1" dirty="0">
                          <a:effectLst/>
                          <a:latin typeface="Sylfaen" panose="010A0502050306030303" pitchFamily="18" charset="0"/>
                        </a:rPr>
                        <a:t>ADB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0%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i="1" dirty="0">
                          <a:effectLst/>
                          <a:latin typeface="Sylfaen" panose="010A0502050306030303" pitchFamily="18" charset="0"/>
                        </a:rPr>
                        <a:t>RENCAP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-0,5%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-2,9%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i="1" dirty="0">
                          <a:effectLst/>
                          <a:latin typeface="Sylfaen" panose="010A0502050306030303" pitchFamily="18" charset="0"/>
                        </a:rPr>
                        <a:t>Galt&amp;Tag</a:t>
                      </a:r>
                      <a:r>
                        <a:rPr lang="en-US" sz="2400" i="1" dirty="0" err="1">
                          <a:effectLst/>
                          <a:latin typeface="Sylfaen" panose="010A0502050306030303" pitchFamily="18" charset="0"/>
                        </a:rPr>
                        <a:t>gart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3,0%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-3,5%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-4,0%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Sylfaen" panose="010A0502050306030303" pitchFamily="18" charset="0"/>
                        </a:rPr>
                        <a:t>Sberbank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-4,2%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Sylfaen" panose="010A0502050306030303" pitchFamily="18" charset="0"/>
                        </a:rPr>
                        <a:t>World Bank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-0,2%; -2,0%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Sylfaen" panose="010A0502050306030303" pitchFamily="18" charset="0"/>
                        </a:rPr>
                        <a:t>IMF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-4,0%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Sylfaen" panose="010A0502050306030303" pitchFamily="18" charset="0"/>
                        </a:rPr>
                        <a:t>NBG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-4,0%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Sylfaen" panose="010A0502050306030303" pitchFamily="18" charset="0"/>
                        </a:rPr>
                        <a:t>MOF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-4,0%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Sylfaen" panose="010A0502050306030303" pitchFamily="18" charset="0"/>
                        </a:rPr>
                        <a:t>EBRD</a:t>
                      </a:r>
                      <a:endParaRPr lang="en-US" sz="2400" i="1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+mj-lt"/>
                        </a:rPr>
                        <a:t>-5,5%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337" y="6056768"/>
            <a:ext cx="11760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 smtClean="0"/>
              <a:t>წყარო: </a:t>
            </a:r>
            <a:r>
              <a:rPr lang="ka-GE" dirty="0" smtClean="0"/>
              <a:t>ნადარაია </a:t>
            </a:r>
            <a:r>
              <a:rPr lang="ka-GE" dirty="0"/>
              <a:t>ა</a:t>
            </a:r>
            <a:r>
              <a:rPr lang="ka-GE" dirty="0" smtClean="0"/>
              <a:t>.</a:t>
            </a:r>
            <a:r>
              <a:rPr lang="en-US" dirty="0" smtClean="0"/>
              <a:t> </a:t>
            </a:r>
            <a:r>
              <a:rPr lang="ka-GE" dirty="0" smtClean="0"/>
              <a:t>და სხვ. </a:t>
            </a:r>
            <a:r>
              <a:rPr lang="ka-GE" dirty="0"/>
              <a:t>(2020), COVID-19-ის ზეგავლენა საქართველოს ეკონომიკაზე. თიბისი კაპიტალი. </a:t>
            </a:r>
            <a:r>
              <a:rPr lang="ka-GE" dirty="0" smtClean="0"/>
              <a:t>URL</a:t>
            </a:r>
            <a:r>
              <a:rPr lang="ka-GE" dirty="0"/>
              <a:t>: </a:t>
            </a:r>
            <a:r>
              <a:rPr lang="ka-GE" u="sng" dirty="0">
                <a:hlinkClick r:id="rId2"/>
              </a:rPr>
              <a:t>https://admin.tbccapital.ge/uploads/files/files_d2572184_May15,2020-COVID-19ImpactonGeorgianEconomy.pdf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5513" y="153909"/>
            <a:ext cx="11316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/>
              <a:t>ტურიზმიდან </a:t>
            </a:r>
            <a:r>
              <a:rPr lang="ka-GE" sz="2400" b="1" dirty="0" smtClean="0"/>
              <a:t>შემოსავლების ხვედრითი წილი საქართველოს </a:t>
            </a:r>
          </a:p>
          <a:p>
            <a:pPr algn="ctr"/>
            <a:r>
              <a:rPr lang="ka-GE" sz="2400" b="1" dirty="0" smtClean="0"/>
              <a:t>მშპ-ში 2016-2020 წლებში, % 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506676"/>
              </p:ext>
            </p:extLst>
          </p:nvPr>
        </p:nvGraphicFramePr>
        <p:xfrm>
          <a:off x="669956" y="1466661"/>
          <a:ext cx="10846052" cy="4952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0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497435"/>
              </p:ext>
            </p:extLst>
          </p:nvPr>
        </p:nvGraphicFramePr>
        <p:xfrm>
          <a:off x="669956" y="1032095"/>
          <a:ext cx="10981854" cy="538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384" y="217283"/>
            <a:ext cx="10791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/>
              <a:t>უცხოელ ვიზიტორთა ვიზიტების რაოდენობა, ათასი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6597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834" y="867294"/>
            <a:ext cx="11280617" cy="439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06000"/>
              </a:lnSpc>
              <a:spcAft>
                <a:spcPts val="0"/>
              </a:spcAft>
            </a:pPr>
            <a:r>
              <a:rPr lang="ka-GE" sz="2200" b="1" dirty="0">
                <a:ea typeface="Calibri" panose="020F0502020204030204" pitchFamily="34" charset="0"/>
                <a:cs typeface="FiraGO-Book"/>
              </a:rPr>
              <a:t>ეკონომიკური ზრდის </a:t>
            </a:r>
            <a:r>
              <a:rPr lang="ka-GE" sz="2200" b="1" dirty="0" smtClean="0">
                <a:ea typeface="Calibri" panose="020F0502020204030204" pitchFamily="34" charset="0"/>
                <a:cs typeface="FiraGO-Book"/>
              </a:rPr>
              <a:t>2020 </a:t>
            </a:r>
            <a:r>
              <a:rPr lang="ka-GE" sz="2200" b="1" dirty="0">
                <a:ea typeface="Calibri" panose="020F0502020204030204" pitchFamily="34" charset="0"/>
                <a:cs typeface="FiraGO-Book"/>
              </a:rPr>
              <a:t>წელი წინა </a:t>
            </a:r>
            <a:r>
              <a:rPr lang="ka-GE" sz="2200" b="1" dirty="0" smtClean="0">
                <a:ea typeface="Calibri" panose="020F0502020204030204" pitchFamily="34" charset="0"/>
                <a:cs typeface="FiraGO-Book"/>
              </a:rPr>
              <a:t>წლის შესაბამის </a:t>
            </a:r>
            <a:r>
              <a:rPr lang="ka-GE" sz="2200" b="1" dirty="0">
                <a:ea typeface="Calibri" panose="020F0502020204030204" pitchFamily="34" charset="0"/>
                <a:cs typeface="FiraGO-Book"/>
              </a:rPr>
              <a:t>პერიოდთან შედარებით, %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905" y="1493823"/>
            <a:ext cx="9859223" cy="44814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79834" y="289711"/>
            <a:ext cx="11407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solidFill>
                  <a:srgbClr val="0070C0"/>
                </a:solidFill>
              </a:rPr>
              <a:t>საქართველოში შექმნილი სირთულეები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8476" y="5975287"/>
            <a:ext cx="369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en-US" dirty="0" smtClean="0">
                <a:latin typeface="Sylfaen" panose="010A0502050306030303" pitchFamily="18" charset="0"/>
                <a:hlinkClick r:id="rId3"/>
              </a:rPr>
              <a:t>www.geostat.ge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880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0801" y="383439"/>
            <a:ext cx="765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2019-</a:t>
            </a:r>
            <a:r>
              <a:rPr lang="ka-GE" sz="2400" b="1" dirty="0">
                <a:ea typeface="Calibri" panose="020F0502020204030204" pitchFamily="34" charset="0"/>
                <a:cs typeface="Sylfaen" panose="010A0502050306030303" pitchFamily="18" charset="0"/>
              </a:rPr>
              <a:t>2020 წლების ზოგიერთი მაჩვენებლის ცვლილება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45637"/>
              </p:ext>
            </p:extLst>
          </p:nvPr>
        </p:nvGraphicFramePr>
        <p:xfrm>
          <a:off x="923453" y="959665"/>
          <a:ext cx="10492966" cy="5200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461"/>
                <a:gridCol w="5266381"/>
                <a:gridCol w="2503372"/>
                <a:gridCol w="2198752"/>
              </a:tblGrid>
              <a:tr h="170205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მაჩვენებელი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პერიოდი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კლება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 2019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წლის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ანალოგიურ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პერიოდთან</a:t>
                      </a:r>
                      <a:r>
                        <a:rPr lang="ka-GE" sz="2400" b="1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, %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69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Sylfaen" panose="010A0502050306030303" pitchFamily="18" charset="0"/>
                        </a:rPr>
                        <a:t>მთლიანი სამამულო პროდუქტი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იანვარი-მაისი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13.5 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69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პირდაპირი უცხოური ინვესტიციები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იანვარი-მარტი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41.7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69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Sylfaen" panose="010A0502050306030303" pitchFamily="18" charset="0"/>
                        </a:rPr>
                        <a:t>საერთაშორისო ვიზიტორების ვიზიტები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იანვარი-მარტი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16.0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69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Sylfaen" panose="010A0502050306030303" pitchFamily="18" charset="0"/>
                        </a:rPr>
                        <a:t>საგარეო ვაჭრობის ბრუნვა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იანვარი-მაისი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16.8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69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Sylfaen" panose="010A0502050306030303" pitchFamily="18" charset="0"/>
                        </a:rPr>
                        <a:t>ექსპორტი 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Sylfaen" panose="010A0502050306030303" pitchFamily="18" charset="0"/>
                        </a:rPr>
                        <a:t>იანვარი-მაისი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16.2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69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Sylfaen" panose="010A0502050306030303" pitchFamily="18" charset="0"/>
                        </a:rPr>
                        <a:t>იმპორტი 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  <a:latin typeface="Sylfaen" panose="010A0502050306030303" pitchFamily="18" charset="0"/>
                        </a:rPr>
                        <a:t>იანვარი-მაისი</a:t>
                      </a:r>
                      <a:endParaRPr lang="en-US" sz="240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  <a:latin typeface="Sylfaen" panose="010A0502050306030303" pitchFamily="18" charset="0"/>
                        </a:rPr>
                        <a:t>17.0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73221" y="6237838"/>
            <a:ext cx="369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/>
              <a:t>წყარო:</a:t>
            </a:r>
            <a:r>
              <a:rPr lang="ka-GE" dirty="0"/>
              <a:t> </a:t>
            </a:r>
            <a:r>
              <a:rPr lang="en-US" dirty="0" smtClean="0">
                <a:latin typeface="Sylfaen" panose="010A0502050306030303" pitchFamily="18" charset="0"/>
                <a:hlinkClick r:id="rId2"/>
              </a:rPr>
              <a:t>www.geostat.ge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9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1900</Words>
  <Application>Microsoft Office PowerPoint</Application>
  <PresentationFormat>Widescreen</PresentationFormat>
  <Paragraphs>409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FiraGO-Book</vt:lpstr>
      <vt:lpstr>Sylfaen</vt:lpstr>
      <vt:lpstr>Sylfaen_PDF_Subset</vt:lpstr>
      <vt:lpstr>Times New Roman</vt:lpstr>
      <vt:lpstr>Wingdings</vt:lpstr>
      <vt:lpstr>Office Theme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87</cp:revision>
  <dcterms:created xsi:type="dcterms:W3CDTF">2021-05-18T08:04:23Z</dcterms:created>
  <dcterms:modified xsi:type="dcterms:W3CDTF">2021-05-28T11:32:56Z</dcterms:modified>
</cp:coreProperties>
</file>